
<file path=[Content_Types].xml><?xml version="1.0" encoding="utf-8"?>
<Types xmlns="http://schemas.openxmlformats.org/package/2006/content-types">
  <Default Extension="emf" ContentType="image/x-emf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2"/>
  </p:notesMasterIdLst>
  <p:sldIdLst>
    <p:sldId id="256" r:id="rId2"/>
    <p:sldId id="287" r:id="rId3"/>
    <p:sldId id="257" r:id="rId4"/>
    <p:sldId id="258" r:id="rId5"/>
    <p:sldId id="259" r:id="rId6"/>
    <p:sldId id="260" r:id="rId7"/>
    <p:sldId id="261" r:id="rId8"/>
    <p:sldId id="276" r:id="rId9"/>
    <p:sldId id="278" r:id="rId10"/>
    <p:sldId id="277" r:id="rId11"/>
    <p:sldId id="262" r:id="rId12"/>
    <p:sldId id="280" r:id="rId13"/>
    <p:sldId id="264" r:id="rId14"/>
    <p:sldId id="279" r:id="rId15"/>
    <p:sldId id="265" r:id="rId16"/>
    <p:sldId id="281" r:id="rId17"/>
    <p:sldId id="284" r:id="rId18"/>
    <p:sldId id="286" r:id="rId19"/>
    <p:sldId id="267" r:id="rId20"/>
    <p:sldId id="268" r:id="rId21"/>
    <p:sldId id="269" r:id="rId22"/>
    <p:sldId id="270" r:id="rId23"/>
    <p:sldId id="271" r:id="rId24"/>
    <p:sldId id="273" r:id="rId25"/>
    <p:sldId id="283" r:id="rId26"/>
    <p:sldId id="274" r:id="rId27"/>
    <p:sldId id="285" r:id="rId28"/>
    <p:sldId id="275" r:id="rId29"/>
    <p:sldId id="272" r:id="rId30"/>
    <p:sldId id="282" r:id="rId31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0D5FF"/>
    <a:srgbClr val="FFC7AA"/>
    <a:srgbClr val="C4A2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27"/>
    <p:restoredTop sz="94676"/>
  </p:normalViewPr>
  <p:slideViewPr>
    <p:cSldViewPr>
      <p:cViewPr varScale="1">
        <p:scale>
          <a:sx n="106" d="100"/>
          <a:sy n="106" d="100"/>
        </p:scale>
        <p:origin x="944" y="16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6905625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43E04D-503A-2B43-9821-5923878AEE0E}" type="datetimeFigureOut">
              <a:rPr lang="en-US" smtClean="0"/>
              <a:t>6/21/24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905625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DECD59-8223-5A42-B8FA-0EA05EBAA2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3983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DECD59-8223-5A42-B8FA-0EA05EBAA235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3491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15569" y="511505"/>
            <a:ext cx="11567210" cy="6953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9752" y="3840480"/>
            <a:ext cx="8538845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6/21/24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5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6/21/24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917" y="1577340"/>
            <a:ext cx="5306282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82150" y="1577340"/>
            <a:ext cx="5306282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6/21/24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6/21/24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6/21/24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18159" y="574370"/>
            <a:ext cx="10362031" cy="6953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19303" y="1723466"/>
            <a:ext cx="11559743" cy="37998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5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7439" y="6377940"/>
            <a:ext cx="3903472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917" y="6377940"/>
            <a:ext cx="28056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6/21/24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82812" y="6377940"/>
            <a:ext cx="28056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s://le.utah.gov/xcode/Title53E/Chapter4/53E-4-S303.html?v=C53E-4-S303_2018012420180124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schools.utah.gov/administrativerules/_administrative_rules_/_effective_rules/R277404EffectiveJune2024.pdf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mailto:ben.jameson@jordandistrict.or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emf"/><Relationship Id="rId4" Type="http://schemas.openxmlformats.org/officeDocument/2006/relationships/hyperlink" Target="https://assessments.jordandistrict.org/" TargetMode="Externa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29.xml"/><Relationship Id="rId3" Type="http://schemas.openxmlformats.org/officeDocument/2006/relationships/slide" Target="slide4.xml"/><Relationship Id="rId7" Type="http://schemas.openxmlformats.org/officeDocument/2006/relationships/slide" Target="slide19.xml"/><Relationship Id="rId12" Type="http://schemas.openxmlformats.org/officeDocument/2006/relationships/image" Target="../media/image1.jpg"/><Relationship Id="rId2" Type="http://schemas.openxmlformats.org/officeDocument/2006/relationships/hyperlink" Target="https://www.schools.utah.gov/assessment/_assessment_/_testing_ethics_/TestingEthicsPolicyApprovedApril24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slide" Target="slide9.xml"/><Relationship Id="rId11" Type="http://schemas.openxmlformats.org/officeDocument/2006/relationships/image" Target="../media/image3.png"/><Relationship Id="rId5" Type="http://schemas.openxmlformats.org/officeDocument/2006/relationships/slide" Target="slide11.xml"/><Relationship Id="rId10" Type="http://schemas.openxmlformats.org/officeDocument/2006/relationships/slide" Target="slide8.xml"/><Relationship Id="rId4" Type="http://schemas.openxmlformats.org/officeDocument/2006/relationships/slide" Target="slide5.xml"/><Relationship Id="rId9" Type="http://schemas.openxmlformats.org/officeDocument/2006/relationships/slide" Target="slide2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s://www.schools.utah.gov/assessment/assessments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57400" y="1066800"/>
            <a:ext cx="8077200" cy="6892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lang="en-US"/>
              <a:t>Utah State Board of Education</a:t>
            </a:r>
            <a:endParaRPr lang="en-US" dirty="0"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898380" y="4613147"/>
            <a:ext cx="1952244" cy="196138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B8580FC-3B31-734D-B99A-93AF0979D228}"/>
              </a:ext>
            </a:extLst>
          </p:cNvPr>
          <p:cNvSpPr txBox="1"/>
          <p:nvPr/>
        </p:nvSpPr>
        <p:spPr>
          <a:xfrm>
            <a:off x="2971800" y="2209800"/>
            <a:ext cx="6248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/>
              <a:t>Testing Ethics Policy Presentation</a:t>
            </a:r>
            <a:endParaRPr lang="en-US" sz="4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55091" y="574370"/>
            <a:ext cx="9889109" cy="6892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b="1" dirty="0">
                <a:latin typeface="Arial"/>
                <a:cs typeface="Arial"/>
              </a:rPr>
              <a:t>District </a:t>
            </a:r>
            <a:r>
              <a:rPr b="1" dirty="0">
                <a:latin typeface="Arial"/>
                <a:cs typeface="Arial"/>
              </a:rPr>
              <a:t>Assessments</a:t>
            </a:r>
            <a:r>
              <a:rPr dirty="0"/>
              <a:t>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55091" y="1600150"/>
            <a:ext cx="9166732" cy="3318857"/>
          </a:xfrm>
          <a:prstGeom prst="rect">
            <a:avLst/>
          </a:prstGeom>
        </p:spPr>
        <p:txBody>
          <a:bodyPr vert="horz" wrap="square" lIns="0" tIns="45720" rIns="0" bIns="0" rtlCol="0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360"/>
              </a:spcBef>
              <a:buChar char="•"/>
              <a:tabLst>
                <a:tab pos="241935" algn="l"/>
              </a:tabLst>
            </a:pPr>
            <a:r>
              <a:rPr lang="en-US" sz="2800" dirty="0" err="1">
                <a:latin typeface="Arial"/>
                <a:cs typeface="Arial"/>
              </a:rPr>
              <a:t>Acadience</a:t>
            </a:r>
            <a:r>
              <a:rPr lang="en-US" sz="2800" dirty="0">
                <a:latin typeface="Arial"/>
                <a:cs typeface="Arial"/>
              </a:rPr>
              <a:t> Reading (4-6)</a:t>
            </a:r>
          </a:p>
          <a:p>
            <a:pPr marL="241300" indent="-229235">
              <a:lnSpc>
                <a:spcPct val="100000"/>
              </a:lnSpc>
              <a:spcBef>
                <a:spcPts val="360"/>
              </a:spcBef>
              <a:buChar char="•"/>
              <a:tabLst>
                <a:tab pos="241935" algn="l"/>
              </a:tabLst>
            </a:pPr>
            <a:r>
              <a:rPr lang="en-US" sz="2800" dirty="0">
                <a:latin typeface="Arial"/>
                <a:cs typeface="Arial"/>
              </a:rPr>
              <a:t>Reading Comprehension Screener (formerly Growth Measure)</a:t>
            </a:r>
          </a:p>
          <a:p>
            <a:pPr marL="241300" indent="-229235">
              <a:lnSpc>
                <a:spcPct val="100000"/>
              </a:lnSpc>
              <a:spcBef>
                <a:spcPts val="360"/>
              </a:spcBef>
              <a:buChar char="•"/>
              <a:tabLst>
                <a:tab pos="241935" algn="l"/>
              </a:tabLst>
            </a:pPr>
            <a:r>
              <a:rPr lang="en-US" sz="2800" dirty="0" err="1">
                <a:latin typeface="Arial"/>
                <a:cs typeface="Arial"/>
              </a:rPr>
              <a:t>CogAT</a:t>
            </a:r>
            <a:r>
              <a:rPr lang="en-US" sz="2800" dirty="0">
                <a:latin typeface="Arial"/>
                <a:cs typeface="Arial"/>
              </a:rPr>
              <a:t> Universal Screener (6</a:t>
            </a:r>
            <a:r>
              <a:rPr lang="en-US" sz="2800" baseline="30000" dirty="0">
                <a:latin typeface="Arial"/>
                <a:cs typeface="Arial"/>
              </a:rPr>
              <a:t>th</a:t>
            </a:r>
            <a:r>
              <a:rPr lang="en-US" sz="2800" dirty="0">
                <a:latin typeface="Arial"/>
                <a:cs typeface="Arial"/>
              </a:rPr>
              <a:t> grade)</a:t>
            </a:r>
          </a:p>
          <a:p>
            <a:pPr marL="241300" indent="-229235">
              <a:lnSpc>
                <a:spcPct val="100000"/>
              </a:lnSpc>
              <a:spcBef>
                <a:spcPts val="360"/>
              </a:spcBef>
              <a:buChar char="•"/>
              <a:tabLst>
                <a:tab pos="241935" algn="l"/>
              </a:tabLst>
            </a:pPr>
            <a:r>
              <a:rPr lang="en-US" sz="2800" dirty="0">
                <a:latin typeface="Arial"/>
                <a:cs typeface="Arial"/>
              </a:rPr>
              <a:t>ALPS Testing</a:t>
            </a:r>
          </a:p>
          <a:p>
            <a:pPr marL="241300" indent="-229235">
              <a:lnSpc>
                <a:spcPct val="100000"/>
              </a:lnSpc>
              <a:spcBef>
                <a:spcPts val="360"/>
              </a:spcBef>
              <a:buChar char="•"/>
              <a:tabLst>
                <a:tab pos="241935" algn="l"/>
              </a:tabLst>
            </a:pPr>
            <a:r>
              <a:rPr lang="en-US" sz="2800" dirty="0">
                <a:latin typeface="Arial"/>
                <a:cs typeface="Arial"/>
              </a:rPr>
              <a:t>PSI/PASI Diagnostic Assessments (K-6)</a:t>
            </a:r>
          </a:p>
          <a:p>
            <a:pPr marL="241300" indent="-229235">
              <a:lnSpc>
                <a:spcPct val="100000"/>
              </a:lnSpc>
              <a:spcBef>
                <a:spcPts val="360"/>
              </a:spcBef>
              <a:buChar char="•"/>
              <a:tabLst>
                <a:tab pos="241935" algn="l"/>
              </a:tabLst>
            </a:pPr>
            <a:r>
              <a:rPr lang="en-US" sz="2800" dirty="0">
                <a:latin typeface="Arial"/>
                <a:cs typeface="Arial"/>
              </a:rPr>
              <a:t>AAPPL for foreign language classes</a:t>
            </a: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021823" y="4672584"/>
            <a:ext cx="1952244" cy="1961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2290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8159" y="574370"/>
            <a:ext cx="10359441" cy="6892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BEFORE Testing: Teaching Practices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1000" y="1905000"/>
            <a:ext cx="11123880" cy="3528145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12700" marR="1116330">
              <a:lnSpc>
                <a:spcPts val="3350"/>
              </a:lnSpc>
              <a:spcBef>
                <a:spcPts val="225"/>
              </a:spcBef>
            </a:pPr>
            <a:r>
              <a:rPr sz="2800" dirty="0">
                <a:latin typeface="Arial"/>
                <a:cs typeface="Arial"/>
              </a:rPr>
              <a:t>What are the expectations for </a:t>
            </a:r>
            <a:r>
              <a:rPr sz="2800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licensed Utah educators</a:t>
            </a:r>
            <a:r>
              <a:rPr sz="2800" b="1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prior to  testing?</a:t>
            </a:r>
          </a:p>
          <a:p>
            <a:pPr marL="754380" marR="694690" indent="-475615">
              <a:lnSpc>
                <a:spcPts val="3350"/>
              </a:lnSpc>
              <a:spcBef>
                <a:spcPts val="65"/>
              </a:spcBef>
              <a:buFont typeface="Arial"/>
              <a:buAutoNum type="arabicPeriod"/>
              <a:tabLst>
                <a:tab pos="835025" algn="l"/>
                <a:tab pos="836294" algn="l"/>
              </a:tabLst>
            </a:pPr>
            <a:r>
              <a:rPr sz="2800" dirty="0">
                <a:latin typeface="Arial"/>
                <a:cs typeface="Arial"/>
              </a:rPr>
              <a:t>Provide instruction aligned to the Utah Core State Standards  using appropriate, locally adopted curriculum.</a:t>
            </a:r>
          </a:p>
          <a:p>
            <a:pPr marL="754380" marR="953135" indent="-475615">
              <a:lnSpc>
                <a:spcPts val="3350"/>
              </a:lnSpc>
              <a:spcBef>
                <a:spcPts val="65"/>
              </a:spcBef>
              <a:buAutoNum type="arabicPeriod"/>
              <a:tabLst>
                <a:tab pos="755015" algn="l"/>
                <a:tab pos="755650" algn="l"/>
              </a:tabLst>
            </a:pPr>
            <a:r>
              <a:rPr sz="2800" dirty="0">
                <a:latin typeface="Arial"/>
                <a:cs typeface="Arial"/>
              </a:rPr>
              <a:t>Provide accommodations throughout instruction to eligible  students as identified by an </a:t>
            </a:r>
            <a:r>
              <a:rPr lang="en-US" sz="2800" dirty="0">
                <a:latin typeface="Arial"/>
                <a:cs typeface="Arial"/>
              </a:rPr>
              <a:t>M</a:t>
            </a:r>
            <a:r>
              <a:rPr sz="2800" dirty="0">
                <a:latin typeface="Arial"/>
                <a:cs typeface="Arial"/>
              </a:rPr>
              <a:t>L, IEP or 504 team.</a:t>
            </a:r>
          </a:p>
          <a:p>
            <a:pPr marL="754380" marR="503555" indent="-475615">
              <a:lnSpc>
                <a:spcPts val="3350"/>
              </a:lnSpc>
              <a:spcBef>
                <a:spcPts val="60"/>
              </a:spcBef>
              <a:buAutoNum type="arabicPeriod"/>
              <a:tabLst>
                <a:tab pos="755015" algn="l"/>
                <a:tab pos="755650" algn="l"/>
              </a:tabLst>
            </a:pPr>
            <a:r>
              <a:rPr sz="2800" dirty="0">
                <a:latin typeface="Arial"/>
                <a:cs typeface="Arial"/>
              </a:rPr>
              <a:t>Use a variety of assessment processes throughout the year to  assess student competency and inform instructional practices.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8159" y="574370"/>
            <a:ext cx="10359441" cy="6892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BEFORE Testing: Teaching Practices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1000" y="2286000"/>
            <a:ext cx="11123880" cy="2643288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12700" marR="1116330">
              <a:spcBef>
                <a:spcPts val="225"/>
              </a:spcBef>
            </a:pPr>
            <a:r>
              <a:rPr sz="2800" dirty="0">
                <a:latin typeface="Arial"/>
                <a:cs typeface="Arial"/>
              </a:rPr>
              <a:t>What are the expectations for </a:t>
            </a:r>
            <a:r>
              <a:rPr sz="2800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licensed Utah educators</a:t>
            </a:r>
            <a:r>
              <a:rPr sz="2800" b="1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prior to  testing?</a:t>
            </a:r>
          </a:p>
          <a:p>
            <a:pPr marL="278765" marR="983615">
              <a:spcBef>
                <a:spcPts val="65"/>
              </a:spcBef>
              <a:tabLst>
                <a:tab pos="755015" algn="l"/>
                <a:tab pos="755650" algn="l"/>
              </a:tabLst>
            </a:pPr>
            <a:r>
              <a:rPr lang="en-US" sz="2800" dirty="0">
                <a:latin typeface="Arial"/>
                <a:cs typeface="Arial"/>
              </a:rPr>
              <a:t>4. </a:t>
            </a:r>
            <a:r>
              <a:rPr sz="2800" dirty="0">
                <a:latin typeface="Arial"/>
                <a:cs typeface="Arial"/>
              </a:rPr>
              <a:t>Provide students with a variety of assessment experiences,  </a:t>
            </a:r>
            <a:r>
              <a:rPr lang="en-US" sz="2800" dirty="0">
                <a:latin typeface="Arial"/>
                <a:cs typeface="Arial"/>
              </a:rPr>
              <a:t>   	</a:t>
            </a:r>
            <a:r>
              <a:rPr sz="2800" dirty="0">
                <a:latin typeface="Arial"/>
                <a:cs typeface="Arial"/>
              </a:rPr>
              <a:t>including feedback on their performance.</a:t>
            </a:r>
          </a:p>
          <a:p>
            <a:pPr marL="278765" marR="5080">
              <a:spcBef>
                <a:spcPts val="55"/>
              </a:spcBef>
              <a:tabLst>
                <a:tab pos="755015" algn="l"/>
                <a:tab pos="755650" algn="l"/>
              </a:tabLst>
            </a:pPr>
            <a:r>
              <a:rPr lang="en-US" sz="2800" dirty="0">
                <a:latin typeface="Arial"/>
                <a:cs typeface="Arial"/>
              </a:rPr>
              <a:t>5. </a:t>
            </a:r>
            <a:r>
              <a:rPr sz="2800" dirty="0">
                <a:latin typeface="Arial"/>
                <a:cs typeface="Arial"/>
              </a:rPr>
              <a:t>Use the resources provided for each assessment, as applicable, </a:t>
            </a:r>
            <a:r>
              <a:rPr lang="en-US" sz="2800" dirty="0">
                <a:latin typeface="Arial"/>
                <a:cs typeface="Arial"/>
              </a:rPr>
              <a:t>	</a:t>
            </a:r>
            <a:r>
              <a:rPr sz="2800" dirty="0">
                <a:latin typeface="Arial"/>
                <a:cs typeface="Arial"/>
              </a:rPr>
              <a:t>to familiarize students with the testing tools and question types.</a:t>
            </a:r>
          </a:p>
        </p:txBody>
      </p:sp>
    </p:spTree>
    <p:extLst>
      <p:ext uri="{BB962C8B-B14F-4D97-AF65-F5344CB8AC3E}">
        <p14:creationId xmlns:p14="http://schemas.microsoft.com/office/powerpoint/2010/main" val="3070415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805700" y="1640237"/>
            <a:ext cx="10915015" cy="30290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en-US" sz="2800" dirty="0">
                <a:latin typeface="Arial"/>
                <a:cs typeface="Arial"/>
              </a:rPr>
              <a:t>Utah LEAs </a:t>
            </a:r>
            <a:r>
              <a:rPr sz="2800" dirty="0">
                <a:latin typeface="Arial"/>
                <a:cs typeface="Arial"/>
              </a:rPr>
              <a:t>shall ensure that:</a:t>
            </a:r>
          </a:p>
          <a:p>
            <a:pPr marL="613410" indent="-474345">
              <a:buFont typeface="Symbol"/>
              <a:buChar char=""/>
              <a:tabLst>
                <a:tab pos="613410" algn="l"/>
                <a:tab pos="614045" algn="l"/>
              </a:tabLst>
            </a:pPr>
            <a:r>
              <a:rPr sz="2800" dirty="0">
                <a:latin typeface="Arial"/>
                <a:cs typeface="Arial"/>
              </a:rPr>
              <a:t>Curriculum and instruction are aligned with Utah Core State Standards.</a:t>
            </a:r>
          </a:p>
          <a:p>
            <a:pPr marL="613410" marR="5080" indent="-474345">
              <a:buFont typeface="Symbol"/>
              <a:buChar char=""/>
              <a:tabLst>
                <a:tab pos="613410" algn="l"/>
                <a:tab pos="614045" algn="l"/>
              </a:tabLst>
            </a:pPr>
            <a:r>
              <a:rPr sz="2800" dirty="0">
                <a:latin typeface="Arial"/>
                <a:cs typeface="Arial"/>
              </a:rPr>
              <a:t>Parents are provided with procedures regarding student participation in state testing:</a:t>
            </a:r>
          </a:p>
          <a:p>
            <a:pPr marL="1391285" marR="858519" indent="-524510">
              <a:tabLst>
                <a:tab pos="1391285" algn="l"/>
              </a:tabLst>
            </a:pPr>
            <a:r>
              <a:rPr sz="2800" dirty="0">
                <a:latin typeface="Times New Roman"/>
                <a:cs typeface="Times New Roman"/>
              </a:rPr>
              <a:t>o	</a:t>
            </a:r>
            <a:r>
              <a:rPr sz="2800" dirty="0">
                <a:latin typeface="Arial"/>
                <a:cs typeface="Arial"/>
              </a:rPr>
              <a:t>An LEA shall honor parent requests to excuse a student from taking an assessment.</a:t>
            </a: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021823" y="4672584"/>
            <a:ext cx="1952244" cy="1961388"/>
          </a:xfrm>
          <a:prstGeom prst="rect">
            <a:avLst/>
          </a:prstGeom>
        </p:spPr>
      </p:pic>
      <p:sp>
        <p:nvSpPr>
          <p:cNvPr id="5" name="object 2">
            <a:extLst>
              <a:ext uri="{FF2B5EF4-FFF2-40B4-BE49-F238E27FC236}">
                <a16:creationId xmlns:a16="http://schemas.microsoft.com/office/drawing/2014/main" id="{E9157328-AD82-CE45-A159-1373174463C0}"/>
              </a:ext>
            </a:extLst>
          </p:cNvPr>
          <p:cNvSpPr txBox="1">
            <a:spLocks/>
          </p:cNvSpPr>
          <p:nvPr/>
        </p:nvSpPr>
        <p:spPr>
          <a:xfrm>
            <a:off x="918159" y="574370"/>
            <a:ext cx="10359441" cy="6892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>
              <a:spcBef>
                <a:spcPts val="95"/>
              </a:spcBef>
            </a:pPr>
            <a:r>
              <a:rPr lang="en-US" kern="0" dirty="0"/>
              <a:t>During Testing: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789135" y="1447800"/>
            <a:ext cx="10915015" cy="30290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dirty="0">
                <a:latin typeface="Arial"/>
                <a:cs typeface="Arial"/>
              </a:rPr>
              <a:t>Utah LEAs shall ensure that:</a:t>
            </a:r>
          </a:p>
          <a:p>
            <a:pPr marL="613410" indent="-474345">
              <a:lnSpc>
                <a:spcPct val="100000"/>
              </a:lnSpc>
              <a:buFont typeface="Symbol"/>
              <a:buChar char=""/>
              <a:tabLst>
                <a:tab pos="613410" algn="l"/>
                <a:tab pos="614045" algn="l"/>
              </a:tabLst>
            </a:pPr>
            <a:r>
              <a:rPr sz="2800" dirty="0">
                <a:latin typeface="Arial"/>
                <a:cs typeface="Arial"/>
              </a:rPr>
              <a:t>All tests are proctored by a licensed educator.</a:t>
            </a:r>
          </a:p>
          <a:p>
            <a:pPr marL="613410" indent="-474345">
              <a:lnSpc>
                <a:spcPct val="100000"/>
              </a:lnSpc>
              <a:buFont typeface="Symbol"/>
              <a:buChar char=""/>
              <a:tabLst>
                <a:tab pos="613410" algn="l"/>
                <a:tab pos="614045" algn="l"/>
              </a:tabLst>
            </a:pPr>
            <a:r>
              <a:rPr sz="2800" dirty="0">
                <a:latin typeface="Arial"/>
                <a:cs typeface="Arial"/>
              </a:rPr>
              <a:t>Educators and support staff who participate in test administration shall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complete an annual testing ethics training</a:t>
            </a:r>
            <a:r>
              <a:rPr lang="en-US" sz="2800" dirty="0">
                <a:latin typeface="Arial"/>
                <a:cs typeface="Arial"/>
              </a:rPr>
              <a:t> (R277-404)</a:t>
            </a:r>
            <a:r>
              <a:rPr sz="2800" dirty="0">
                <a:latin typeface="Arial"/>
                <a:cs typeface="Arial"/>
              </a:rPr>
              <a:t>.</a:t>
            </a:r>
          </a:p>
          <a:p>
            <a:pPr marL="613410" marR="2397125" indent="-474345">
              <a:lnSpc>
                <a:spcPct val="100000"/>
              </a:lnSpc>
              <a:buFont typeface="Symbol"/>
              <a:buChar char=""/>
              <a:tabLst>
                <a:tab pos="613410" algn="l"/>
                <a:tab pos="614045" algn="l"/>
              </a:tabLst>
            </a:pPr>
            <a:r>
              <a:rPr sz="2800" dirty="0">
                <a:latin typeface="Arial"/>
                <a:cs typeface="Arial"/>
              </a:rPr>
              <a:t>Educators review preparation guidelines and test  administration manuals (TAM) for the assessment prior to test administration.</a:t>
            </a: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021823" y="4672584"/>
            <a:ext cx="1952244" cy="1961388"/>
          </a:xfrm>
          <a:prstGeom prst="rect">
            <a:avLst/>
          </a:prstGeom>
        </p:spPr>
      </p:pic>
      <p:sp>
        <p:nvSpPr>
          <p:cNvPr id="7" name="object 2">
            <a:extLst>
              <a:ext uri="{FF2B5EF4-FFF2-40B4-BE49-F238E27FC236}">
                <a16:creationId xmlns:a16="http://schemas.microsoft.com/office/drawing/2014/main" id="{1ABB4B13-A55C-7FE4-BFCF-D9C04170F28C}"/>
              </a:ext>
            </a:extLst>
          </p:cNvPr>
          <p:cNvSpPr txBox="1">
            <a:spLocks/>
          </p:cNvSpPr>
          <p:nvPr/>
        </p:nvSpPr>
        <p:spPr>
          <a:xfrm>
            <a:off x="918159" y="574370"/>
            <a:ext cx="10359441" cy="6892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>
              <a:spcBef>
                <a:spcPts val="95"/>
              </a:spcBef>
            </a:pPr>
            <a:r>
              <a:rPr lang="en-US" kern="0" dirty="0"/>
              <a:t>During Testing:</a:t>
            </a:r>
          </a:p>
        </p:txBody>
      </p:sp>
    </p:spTree>
    <p:extLst>
      <p:ext uri="{BB962C8B-B14F-4D97-AF65-F5344CB8AC3E}">
        <p14:creationId xmlns:p14="http://schemas.microsoft.com/office/powerpoint/2010/main" val="2536179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700772" y="1882184"/>
            <a:ext cx="10907395" cy="281359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86409" indent="-474345">
              <a:lnSpc>
                <a:spcPct val="100000"/>
              </a:lnSpc>
              <a:spcBef>
                <a:spcPts val="100"/>
              </a:spcBef>
              <a:buSzPct val="107692"/>
              <a:buFont typeface="Symbol"/>
              <a:buChar char=""/>
              <a:tabLst>
                <a:tab pos="486409" algn="l"/>
                <a:tab pos="487045" algn="l"/>
              </a:tabLst>
            </a:pPr>
            <a:r>
              <a:rPr sz="2600" dirty="0">
                <a:latin typeface="Arial"/>
                <a:cs typeface="Arial"/>
              </a:rPr>
              <a:t>An appropriate environment is set for testing to limit distractions.</a:t>
            </a:r>
          </a:p>
          <a:p>
            <a:pPr marL="486409" marR="667385" indent="-474345">
              <a:lnSpc>
                <a:spcPct val="100000"/>
              </a:lnSpc>
              <a:buSzPct val="107692"/>
              <a:buFont typeface="Symbol"/>
              <a:buChar char=""/>
              <a:tabLst>
                <a:tab pos="486409" algn="l"/>
                <a:tab pos="487045" algn="l"/>
              </a:tabLst>
            </a:pPr>
            <a:r>
              <a:rPr sz="2600" dirty="0">
                <a:latin typeface="Arial"/>
                <a:cs typeface="Arial"/>
              </a:rPr>
              <a:t>All students who are eligible to test are tested or recorded as to why they didn't participate.</a:t>
            </a:r>
          </a:p>
          <a:p>
            <a:pPr marL="486409" indent="-474345">
              <a:lnSpc>
                <a:spcPct val="100000"/>
              </a:lnSpc>
              <a:buSzPct val="107692"/>
              <a:buFont typeface="Symbol"/>
              <a:buChar char=""/>
              <a:tabLst>
                <a:tab pos="486409" algn="l"/>
                <a:tab pos="487045" algn="l"/>
              </a:tabLst>
            </a:pPr>
            <a:r>
              <a:rPr sz="2600" dirty="0">
                <a:latin typeface="Arial"/>
                <a:cs typeface="Arial"/>
              </a:rPr>
              <a:t>A student is not discouraged from participating in testing.</a:t>
            </a:r>
          </a:p>
          <a:p>
            <a:pPr marL="486409" indent="-474345">
              <a:lnSpc>
                <a:spcPct val="100000"/>
              </a:lnSpc>
              <a:buSzPct val="107692"/>
              <a:buFont typeface="Symbol"/>
              <a:buChar char=""/>
              <a:tabLst>
                <a:tab pos="486409" algn="l"/>
                <a:tab pos="487045" algn="l"/>
              </a:tabLst>
            </a:pPr>
            <a:r>
              <a:rPr sz="2600" dirty="0">
                <a:latin typeface="Arial"/>
                <a:cs typeface="Arial"/>
              </a:rPr>
              <a:t>Students have not been penalized for opting out of state assessments.</a:t>
            </a:r>
          </a:p>
          <a:p>
            <a:pPr marL="486409" marR="789940" indent="-474345">
              <a:lnSpc>
                <a:spcPct val="100000"/>
              </a:lnSpc>
              <a:buSzPct val="107692"/>
              <a:buFont typeface="Symbol"/>
              <a:buChar char=""/>
              <a:tabLst>
                <a:tab pos="486409" algn="l"/>
                <a:tab pos="487045" algn="l"/>
              </a:tabLst>
            </a:pPr>
            <a:r>
              <a:rPr sz="2600" dirty="0">
                <a:latin typeface="Arial"/>
                <a:cs typeface="Arial"/>
              </a:rPr>
              <a:t>Students aren't rewarded for participating in or performing well on state assessments.</a:t>
            </a: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021823" y="4672584"/>
            <a:ext cx="1952244" cy="1961388"/>
          </a:xfrm>
          <a:prstGeom prst="rect">
            <a:avLst/>
          </a:prstGeom>
        </p:spPr>
      </p:pic>
      <p:sp>
        <p:nvSpPr>
          <p:cNvPr id="7" name="object 2">
            <a:extLst>
              <a:ext uri="{FF2B5EF4-FFF2-40B4-BE49-F238E27FC236}">
                <a16:creationId xmlns:a16="http://schemas.microsoft.com/office/drawing/2014/main" id="{B8B1FCBE-3E90-4D44-3830-177396ADDF5E}"/>
              </a:ext>
            </a:extLst>
          </p:cNvPr>
          <p:cNvSpPr txBox="1">
            <a:spLocks/>
          </p:cNvSpPr>
          <p:nvPr/>
        </p:nvSpPr>
        <p:spPr>
          <a:xfrm>
            <a:off x="918159" y="574370"/>
            <a:ext cx="10359441" cy="112017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>
              <a:spcBef>
                <a:spcPts val="95"/>
              </a:spcBef>
            </a:pPr>
            <a:r>
              <a:rPr lang="en-US" sz="3600" kern="0" dirty="0"/>
              <a:t>During Testing - Licensed Utah Educators Shall Ensure That: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700772" y="2057400"/>
            <a:ext cx="10907395" cy="32137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86409" marR="5080" indent="-474345">
              <a:lnSpc>
                <a:spcPct val="100000"/>
              </a:lnSpc>
              <a:buSzPct val="107692"/>
              <a:buFont typeface="Symbol"/>
              <a:buChar char=""/>
              <a:tabLst>
                <a:tab pos="486409" algn="l"/>
                <a:tab pos="487045" algn="l"/>
              </a:tabLst>
            </a:pPr>
            <a:r>
              <a:rPr sz="2600" dirty="0">
                <a:latin typeface="Arial"/>
                <a:cs typeface="Arial"/>
              </a:rPr>
              <a:t>Students are provided an alternate learning activity if they are opted out of a state</a:t>
            </a:r>
            <a:r>
              <a:rPr lang="en-US" sz="2600" dirty="0">
                <a:latin typeface="Arial"/>
                <a:cs typeface="Arial"/>
              </a:rPr>
              <a:t>wide</a:t>
            </a:r>
            <a:r>
              <a:rPr sz="2600" dirty="0">
                <a:latin typeface="Arial"/>
                <a:cs typeface="Arial"/>
              </a:rPr>
              <a:t> assessment.</a:t>
            </a:r>
            <a:r>
              <a:rPr lang="en-US" sz="2600" dirty="0">
                <a:latin typeface="Arial"/>
                <a:cs typeface="Arial"/>
              </a:rPr>
              <a:t> An alternate assessment is an acceptable learning activity.</a:t>
            </a:r>
            <a:endParaRPr sz="2600" dirty="0">
              <a:latin typeface="Arial"/>
              <a:cs typeface="Arial"/>
            </a:endParaRPr>
          </a:p>
          <a:p>
            <a:pPr marL="486409" marR="1740535" indent="-474345">
              <a:lnSpc>
                <a:spcPct val="100000"/>
              </a:lnSpc>
              <a:buSzPct val="107692"/>
              <a:buFont typeface="Symbol"/>
              <a:buChar char=""/>
              <a:tabLst>
                <a:tab pos="486409" algn="l"/>
                <a:tab pos="487045" algn="l"/>
              </a:tabLst>
            </a:pPr>
            <a:r>
              <a:rPr sz="2600" dirty="0">
                <a:latin typeface="Arial"/>
                <a:cs typeface="Arial"/>
              </a:rPr>
              <a:t>A proctor is present and </a:t>
            </a:r>
            <a:r>
              <a:rPr sz="2600" i="1" dirty="0">
                <a:latin typeface="Arial"/>
                <a:cs typeface="Arial"/>
              </a:rPr>
              <a:t>active </a:t>
            </a:r>
            <a:r>
              <a:rPr sz="2600" dirty="0">
                <a:latin typeface="Arial"/>
                <a:cs typeface="Arial"/>
              </a:rPr>
              <a:t>proctoring takes place throughout  the entire test session.</a:t>
            </a:r>
            <a:endParaRPr lang="en-US" sz="2600" dirty="0">
              <a:latin typeface="Arial"/>
              <a:cs typeface="Arial"/>
            </a:endParaRPr>
          </a:p>
          <a:p>
            <a:pPr marL="486409" marR="1740535" indent="-474345">
              <a:lnSpc>
                <a:spcPct val="100000"/>
              </a:lnSpc>
              <a:buSzPct val="107692"/>
              <a:buFont typeface="Symbol"/>
              <a:buChar char=""/>
              <a:tabLst>
                <a:tab pos="486409" algn="l"/>
                <a:tab pos="487045" algn="l"/>
              </a:tabLst>
            </a:pPr>
            <a:r>
              <a:rPr lang="en-US" sz="2600" dirty="0">
                <a:latin typeface="Arial"/>
                <a:cs typeface="Arial"/>
              </a:rPr>
              <a:t>A second roving proctor is available to assist with testing in case of unexpected contingencies, technology issues, or student emergencies.</a:t>
            </a:r>
            <a:endParaRPr sz="2600" dirty="0">
              <a:latin typeface="Arial"/>
              <a:cs typeface="Arial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021823" y="4672584"/>
            <a:ext cx="1952244" cy="1961388"/>
          </a:xfrm>
          <a:prstGeom prst="rect">
            <a:avLst/>
          </a:prstGeom>
        </p:spPr>
      </p:pic>
      <p:sp>
        <p:nvSpPr>
          <p:cNvPr id="7" name="object 2">
            <a:extLst>
              <a:ext uri="{FF2B5EF4-FFF2-40B4-BE49-F238E27FC236}">
                <a16:creationId xmlns:a16="http://schemas.microsoft.com/office/drawing/2014/main" id="{634C5395-5C54-4FE9-0407-2B300D88C504}"/>
              </a:ext>
            </a:extLst>
          </p:cNvPr>
          <p:cNvSpPr txBox="1">
            <a:spLocks/>
          </p:cNvSpPr>
          <p:nvPr/>
        </p:nvSpPr>
        <p:spPr>
          <a:xfrm>
            <a:off x="918159" y="574370"/>
            <a:ext cx="10359441" cy="112017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>
              <a:spcBef>
                <a:spcPts val="95"/>
              </a:spcBef>
            </a:pPr>
            <a:r>
              <a:rPr lang="en-US" sz="3600" kern="0" dirty="0"/>
              <a:t>During Testing - Licensed Utah Educators Shall Ensure That:</a:t>
            </a:r>
          </a:p>
        </p:txBody>
      </p:sp>
    </p:spTree>
    <p:extLst>
      <p:ext uri="{BB962C8B-B14F-4D97-AF65-F5344CB8AC3E}">
        <p14:creationId xmlns:p14="http://schemas.microsoft.com/office/powerpoint/2010/main" val="1422129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700772" y="2057400"/>
            <a:ext cx="10907395" cy="281359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86409" indent="-474345">
              <a:lnSpc>
                <a:spcPct val="100000"/>
              </a:lnSpc>
              <a:buSzPct val="107692"/>
              <a:buFont typeface="Symbol"/>
              <a:buChar char=""/>
              <a:tabLst>
                <a:tab pos="486409" algn="l"/>
                <a:tab pos="487045" algn="l"/>
              </a:tabLst>
            </a:pPr>
            <a:r>
              <a:rPr sz="2600" dirty="0">
                <a:latin typeface="Arial"/>
                <a:cs typeface="Arial"/>
              </a:rPr>
              <a:t>Students do not use personal electronic devices during testing.</a:t>
            </a:r>
            <a:r>
              <a:rPr lang="en-US" sz="2600" dirty="0">
                <a:latin typeface="Arial"/>
                <a:cs typeface="Arial"/>
              </a:rPr>
              <a:t>  All personal devices should be turned off and inaccessible by students.</a:t>
            </a:r>
          </a:p>
          <a:p>
            <a:pPr marL="486409" indent="-474345">
              <a:lnSpc>
                <a:spcPct val="100000"/>
              </a:lnSpc>
              <a:buSzPct val="107692"/>
              <a:buFont typeface="Symbol"/>
              <a:buChar char=""/>
              <a:tabLst>
                <a:tab pos="486409" algn="l"/>
                <a:tab pos="487045" algn="l"/>
              </a:tabLst>
            </a:pPr>
            <a:r>
              <a:rPr lang="en-US" sz="2600" dirty="0">
                <a:latin typeface="Arial"/>
                <a:cs typeface="Arial"/>
              </a:rPr>
              <a:t>Any electronic devices that are necessary for a student’s health and safety (i.e., monitoring insulin levels) should be made available if the need arises.</a:t>
            </a:r>
            <a:endParaRPr sz="2600" dirty="0">
              <a:latin typeface="Arial"/>
              <a:cs typeface="Arial"/>
            </a:endParaRPr>
          </a:p>
          <a:p>
            <a:pPr marL="486409" indent="-474345">
              <a:lnSpc>
                <a:spcPct val="100000"/>
              </a:lnSpc>
              <a:buSzPct val="107692"/>
              <a:buFont typeface="Symbol"/>
              <a:buChar char=""/>
              <a:tabLst>
                <a:tab pos="486409" algn="l"/>
                <a:tab pos="487045" algn="l"/>
              </a:tabLst>
            </a:pPr>
            <a:r>
              <a:rPr sz="2600" dirty="0">
                <a:latin typeface="Arial"/>
                <a:cs typeface="Arial"/>
              </a:rPr>
              <a:t>Make-up and test completion sessions are provided for students.</a:t>
            </a:r>
          </a:p>
          <a:p>
            <a:pPr marL="486409" indent="-474345">
              <a:lnSpc>
                <a:spcPct val="100000"/>
              </a:lnSpc>
              <a:buSzPct val="107692"/>
              <a:buFont typeface="Symbol"/>
              <a:buChar char=""/>
              <a:tabLst>
                <a:tab pos="486409" algn="l"/>
                <a:tab pos="487045" algn="l"/>
              </a:tabLst>
            </a:pPr>
            <a:r>
              <a:rPr sz="2600" dirty="0">
                <a:latin typeface="Arial"/>
                <a:cs typeface="Arial"/>
              </a:rPr>
              <a:t>Accommodations are provided to eligible students.</a:t>
            </a: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021823" y="4672584"/>
            <a:ext cx="1952244" cy="1961388"/>
          </a:xfrm>
          <a:prstGeom prst="rect">
            <a:avLst/>
          </a:prstGeom>
        </p:spPr>
      </p:pic>
      <p:sp>
        <p:nvSpPr>
          <p:cNvPr id="7" name="object 2">
            <a:extLst>
              <a:ext uri="{FF2B5EF4-FFF2-40B4-BE49-F238E27FC236}">
                <a16:creationId xmlns:a16="http://schemas.microsoft.com/office/drawing/2014/main" id="{634C5395-5C54-4FE9-0407-2B300D88C504}"/>
              </a:ext>
            </a:extLst>
          </p:cNvPr>
          <p:cNvSpPr txBox="1">
            <a:spLocks/>
          </p:cNvSpPr>
          <p:nvPr/>
        </p:nvSpPr>
        <p:spPr>
          <a:xfrm>
            <a:off x="918159" y="574370"/>
            <a:ext cx="10359441" cy="112017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>
              <a:spcBef>
                <a:spcPts val="95"/>
              </a:spcBef>
            </a:pPr>
            <a:r>
              <a:rPr lang="en-US" sz="3600" kern="0" dirty="0"/>
              <a:t>During Testing - Licensed Utah Educators Shall Ensure That:</a:t>
            </a:r>
          </a:p>
        </p:txBody>
      </p:sp>
    </p:spTree>
    <p:extLst>
      <p:ext uri="{BB962C8B-B14F-4D97-AF65-F5344CB8AC3E}">
        <p14:creationId xmlns:p14="http://schemas.microsoft.com/office/powerpoint/2010/main" val="2699190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700772" y="2057400"/>
            <a:ext cx="10907395" cy="201337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86409" indent="-474345">
              <a:lnSpc>
                <a:spcPct val="100000"/>
              </a:lnSpc>
              <a:buSzPct val="107692"/>
              <a:buFont typeface="Symbol"/>
              <a:buChar char=""/>
              <a:tabLst>
                <a:tab pos="486409" algn="l"/>
                <a:tab pos="487045" algn="l"/>
              </a:tabLst>
            </a:pPr>
            <a:r>
              <a:rPr lang="en-US" sz="2600" dirty="0">
                <a:latin typeface="Arial"/>
                <a:cs typeface="Arial"/>
              </a:rPr>
              <a:t>Test administration procedures are followed according to the test administration manual.</a:t>
            </a:r>
          </a:p>
          <a:p>
            <a:pPr marL="486409" indent="-474345">
              <a:lnSpc>
                <a:spcPct val="100000"/>
              </a:lnSpc>
              <a:buSzPct val="107692"/>
              <a:buFont typeface="Symbol"/>
              <a:buChar char=""/>
              <a:tabLst>
                <a:tab pos="486409" algn="l"/>
                <a:tab pos="487045" algn="l"/>
              </a:tabLst>
            </a:pPr>
            <a:r>
              <a:rPr lang="en-US" sz="2600" dirty="0">
                <a:latin typeface="Arial"/>
                <a:cs typeface="Arial"/>
              </a:rPr>
              <a:t>All scripts are read </a:t>
            </a:r>
            <a:r>
              <a:rPr lang="en-US" sz="2600" i="1" dirty="0">
                <a:latin typeface="Arial"/>
                <a:cs typeface="Arial"/>
              </a:rPr>
              <a:t>verbatim</a:t>
            </a:r>
            <a:r>
              <a:rPr lang="en-US" sz="2600" dirty="0">
                <a:latin typeface="Arial"/>
                <a:cs typeface="Arial"/>
              </a:rPr>
              <a:t> to students, even during make-up testing sessions or for students who arrive late to the testing session.  This ensures that all students have a standardized testing experience.</a:t>
            </a:r>
            <a:endParaRPr sz="2600" dirty="0">
              <a:latin typeface="Arial"/>
              <a:cs typeface="Arial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021823" y="4672584"/>
            <a:ext cx="1952244" cy="1961388"/>
          </a:xfrm>
          <a:prstGeom prst="rect">
            <a:avLst/>
          </a:prstGeom>
        </p:spPr>
      </p:pic>
      <p:sp>
        <p:nvSpPr>
          <p:cNvPr id="7" name="object 2">
            <a:extLst>
              <a:ext uri="{FF2B5EF4-FFF2-40B4-BE49-F238E27FC236}">
                <a16:creationId xmlns:a16="http://schemas.microsoft.com/office/drawing/2014/main" id="{634C5395-5C54-4FE9-0407-2B300D88C504}"/>
              </a:ext>
            </a:extLst>
          </p:cNvPr>
          <p:cNvSpPr txBox="1">
            <a:spLocks/>
          </p:cNvSpPr>
          <p:nvPr/>
        </p:nvSpPr>
        <p:spPr>
          <a:xfrm>
            <a:off x="918159" y="574370"/>
            <a:ext cx="10359441" cy="112017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>
              <a:spcBef>
                <a:spcPts val="95"/>
              </a:spcBef>
            </a:pPr>
            <a:r>
              <a:rPr lang="en-US" sz="3600" kern="0" dirty="0"/>
              <a:t>During Testing - Licensed Utah Educators Shall Ensure That:</a:t>
            </a:r>
          </a:p>
        </p:txBody>
      </p:sp>
    </p:spTree>
    <p:extLst>
      <p:ext uri="{BB962C8B-B14F-4D97-AF65-F5344CB8AC3E}">
        <p14:creationId xmlns:p14="http://schemas.microsoft.com/office/powerpoint/2010/main" val="2336146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8159" y="574370"/>
            <a:ext cx="6168441" cy="6892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AFTER testing - LEAs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1999" y="1746122"/>
            <a:ext cx="10515601" cy="46371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3600" b="1" dirty="0">
                <a:latin typeface="Arial"/>
                <a:cs typeface="Arial"/>
              </a:rPr>
              <a:t>LEAs SHALL ensure that test results are:</a:t>
            </a:r>
            <a:endParaRPr sz="3600" dirty="0">
              <a:latin typeface="Arial"/>
              <a:cs typeface="Arial"/>
            </a:endParaRPr>
          </a:p>
          <a:p>
            <a:pPr marL="305435" marR="5080" indent="-293370">
              <a:spcBef>
                <a:spcPts val="425"/>
              </a:spcBef>
              <a:buChar char="•"/>
              <a:tabLst>
                <a:tab pos="306070" algn="l"/>
              </a:tabLst>
            </a:pPr>
            <a:r>
              <a:rPr sz="3600" dirty="0">
                <a:latin typeface="Arial"/>
                <a:cs typeface="Arial"/>
              </a:rPr>
              <a:t>Provided to students and parents within 3 weeks of the LEA receiving them WITH information on how to appropriately interpret scores and reports.</a:t>
            </a:r>
          </a:p>
          <a:p>
            <a:pPr marL="305435" marR="1392555" indent="-293370">
              <a:spcBef>
                <a:spcPts val="440"/>
              </a:spcBef>
              <a:buChar char="•"/>
              <a:tabLst>
                <a:tab pos="306070" algn="l"/>
              </a:tabLst>
            </a:pPr>
            <a:r>
              <a:rPr sz="3600" dirty="0">
                <a:latin typeface="Arial"/>
                <a:cs typeface="Arial"/>
              </a:rPr>
              <a:t>Made available to educators for improving their instruction.</a:t>
            </a:r>
          </a:p>
          <a:p>
            <a:pPr marL="305435" marR="2626995" indent="-293370">
              <a:spcBef>
                <a:spcPts val="700"/>
              </a:spcBef>
              <a:buChar char="•"/>
              <a:tabLst>
                <a:tab pos="306070" algn="l"/>
              </a:tabLst>
            </a:pPr>
            <a:r>
              <a:rPr sz="3600" dirty="0">
                <a:latin typeface="Arial"/>
                <a:cs typeface="Arial"/>
              </a:rPr>
              <a:t>Maintained according to LEA policies and procedures.</a:t>
            </a: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898380" y="4613147"/>
            <a:ext cx="1952244" cy="196138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BF9AF-1341-E3DC-C0EF-BC6CAD3C20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8159" y="574370"/>
            <a:ext cx="10362031" cy="1231106"/>
          </a:xfrm>
        </p:spPr>
        <p:txBody>
          <a:bodyPr/>
          <a:lstStyle/>
          <a:p>
            <a:pPr algn="ctr"/>
            <a:r>
              <a:rPr lang="en-US" sz="4000" b="1" dirty="0"/>
              <a:t>Utah’s Standard Test Administration and Testing Ethics Policy for Utah Educators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BC4396-EDA7-61DE-1FF7-76C094DB48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981200" y="2438400"/>
            <a:ext cx="3806241" cy="3429000"/>
          </a:xfrm>
        </p:spPr>
        <p:txBody>
          <a:bodyPr/>
          <a:lstStyle/>
          <a:p>
            <a:r>
              <a:rPr lang="en-US" dirty="0"/>
              <a:t>Make sure you have a copy of the state’s testing ethics policy.  You can get one from your principal.</a:t>
            </a:r>
          </a:p>
        </p:txBody>
      </p:sp>
      <p:pic>
        <p:nvPicPr>
          <p:cNvPr id="5" name="Picture 4" descr="A document with text and a logo&#10;&#10;Description automatically generated">
            <a:extLst>
              <a:ext uri="{FF2B5EF4-FFF2-40B4-BE49-F238E27FC236}">
                <a16:creationId xmlns:a16="http://schemas.microsoft.com/office/drawing/2014/main" id="{B60E4697-6C06-1B24-C63C-DBE66E25BE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1981200"/>
            <a:ext cx="3525138" cy="4583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170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915531" y="2127933"/>
            <a:ext cx="10035540" cy="2339102"/>
          </a:xfrm>
          <a:prstGeom prst="rect">
            <a:avLst/>
          </a:prstGeom>
        </p:spPr>
        <p:txBody>
          <a:bodyPr vert="horz" wrap="square" lIns="0" tIns="106680" rIns="0" bIns="0" rtlCol="0">
            <a:spAutoFit/>
          </a:bodyPr>
          <a:lstStyle/>
          <a:p>
            <a:pPr marL="241300" marR="36830" indent="-229235">
              <a:spcBef>
                <a:spcPts val="1155"/>
              </a:spcBef>
              <a:buChar char="•"/>
              <a:tabLst>
                <a:tab pos="241935" algn="l"/>
              </a:tabLst>
            </a:pPr>
            <a:r>
              <a:rPr sz="2800" dirty="0">
                <a:latin typeface="Arial"/>
                <a:cs typeface="Arial"/>
              </a:rPr>
              <a:t>All by-products (e.g. scratch paper, notes, student test tickets) of student testing are collected, secured, and destroyed as appropriate</a:t>
            </a:r>
            <a:r>
              <a:rPr lang="en-US" sz="2800" dirty="0">
                <a:latin typeface="Arial"/>
                <a:cs typeface="Arial"/>
              </a:rPr>
              <a:t>.</a:t>
            </a:r>
            <a:endParaRPr sz="2800" dirty="0">
              <a:latin typeface="Arial"/>
              <a:cs typeface="Arial"/>
            </a:endParaRPr>
          </a:p>
          <a:p>
            <a:pPr marL="241300" indent="-229235">
              <a:spcBef>
                <a:spcPts val="565"/>
              </a:spcBef>
              <a:buChar char="•"/>
              <a:tabLst>
                <a:tab pos="241935" algn="l"/>
              </a:tabLst>
            </a:pPr>
            <a:r>
              <a:rPr sz="2800" dirty="0">
                <a:latin typeface="Arial"/>
                <a:cs typeface="Arial"/>
              </a:rPr>
              <a:t>All test materials are returned to the test coordinator, as appropriate</a:t>
            </a:r>
            <a:r>
              <a:rPr lang="en-US" sz="2800" dirty="0">
                <a:latin typeface="Arial"/>
                <a:cs typeface="Arial"/>
              </a:rPr>
              <a:t>.</a:t>
            </a:r>
            <a:endParaRPr sz="2800" dirty="0">
              <a:latin typeface="Arial"/>
              <a:cs typeface="Arial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2172970" y="4315714"/>
            <a:ext cx="4188460" cy="1979930"/>
            <a:chOff x="2172970" y="4315714"/>
            <a:chExt cx="4188460" cy="1979930"/>
          </a:xfrm>
        </p:grpSpPr>
        <p:sp>
          <p:nvSpPr>
            <p:cNvPr id="5" name="object 5"/>
            <p:cNvSpPr/>
            <p:nvPr/>
          </p:nvSpPr>
          <p:spPr>
            <a:xfrm>
              <a:off x="2211070" y="4353814"/>
              <a:ext cx="4112260" cy="1903730"/>
            </a:xfrm>
            <a:custGeom>
              <a:avLst/>
              <a:gdLst/>
              <a:ahLst/>
              <a:cxnLst/>
              <a:rect l="l" t="t" r="r" b="b"/>
              <a:pathLst>
                <a:path w="4112260" h="1903729">
                  <a:moveTo>
                    <a:pt x="0" y="531241"/>
                  </a:moveTo>
                  <a:lnTo>
                    <a:pt x="3926586" y="0"/>
                  </a:lnTo>
                  <a:lnTo>
                    <a:pt x="4112260" y="1372450"/>
                  </a:lnTo>
                  <a:lnTo>
                    <a:pt x="185674" y="1903691"/>
                  </a:lnTo>
                  <a:lnTo>
                    <a:pt x="0" y="531241"/>
                  </a:lnTo>
                  <a:close/>
                </a:path>
              </a:pathLst>
            </a:custGeom>
            <a:ln w="7620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352548" y="5000117"/>
              <a:ext cx="189864" cy="244093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579344" y="4947251"/>
              <a:ext cx="1054633" cy="267622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730879" y="4580255"/>
              <a:ext cx="1771777" cy="472186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410190" y="5311521"/>
              <a:ext cx="988075" cy="354431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4428950" y="5172910"/>
              <a:ext cx="469265" cy="217170"/>
            </a:xfrm>
            <a:custGeom>
              <a:avLst/>
              <a:gdLst/>
              <a:ahLst/>
              <a:cxnLst/>
              <a:rect l="l" t="t" r="r" b="b"/>
              <a:pathLst>
                <a:path w="469264" h="217170">
                  <a:moveTo>
                    <a:pt x="71929" y="44503"/>
                  </a:moveTo>
                  <a:lnTo>
                    <a:pt x="34337" y="54282"/>
                  </a:lnTo>
                  <a:lnTo>
                    <a:pt x="6350" y="86238"/>
                  </a:lnTo>
                  <a:lnTo>
                    <a:pt x="0" y="120798"/>
                  </a:lnTo>
                  <a:lnTo>
                    <a:pt x="323" y="131200"/>
                  </a:lnTo>
                  <a:lnTo>
                    <a:pt x="7748" y="169582"/>
                  </a:lnTo>
                  <a:lnTo>
                    <a:pt x="32944" y="205934"/>
                  </a:lnTo>
                  <a:lnTo>
                    <a:pt x="65960" y="217096"/>
                  </a:lnTo>
                  <a:lnTo>
                    <a:pt x="73771" y="217096"/>
                  </a:lnTo>
                  <a:lnTo>
                    <a:pt x="114982" y="204396"/>
                  </a:lnTo>
                  <a:lnTo>
                    <a:pt x="129226" y="192077"/>
                  </a:lnTo>
                  <a:lnTo>
                    <a:pt x="75358" y="192077"/>
                  </a:lnTo>
                  <a:lnTo>
                    <a:pt x="69008" y="191696"/>
                  </a:lnTo>
                  <a:lnTo>
                    <a:pt x="57705" y="188140"/>
                  </a:lnTo>
                  <a:lnTo>
                    <a:pt x="52625" y="184965"/>
                  </a:lnTo>
                  <a:lnTo>
                    <a:pt x="48307" y="180393"/>
                  </a:lnTo>
                  <a:lnTo>
                    <a:pt x="43862" y="175821"/>
                  </a:lnTo>
                  <a:lnTo>
                    <a:pt x="30908" y="136705"/>
                  </a:lnTo>
                  <a:lnTo>
                    <a:pt x="29698" y="122537"/>
                  </a:lnTo>
                  <a:lnTo>
                    <a:pt x="30083" y="109940"/>
                  </a:lnTo>
                  <a:lnTo>
                    <a:pt x="47450" y="75809"/>
                  </a:lnTo>
                  <a:lnTo>
                    <a:pt x="71675" y="68506"/>
                  </a:lnTo>
                  <a:lnTo>
                    <a:pt x="115570" y="68506"/>
                  </a:lnTo>
                  <a:lnTo>
                    <a:pt x="115363" y="66855"/>
                  </a:lnTo>
                  <a:lnTo>
                    <a:pt x="114982" y="65077"/>
                  </a:lnTo>
                  <a:lnTo>
                    <a:pt x="114728" y="63680"/>
                  </a:lnTo>
                  <a:lnTo>
                    <a:pt x="113966" y="61140"/>
                  </a:lnTo>
                  <a:lnTo>
                    <a:pt x="113458" y="60124"/>
                  </a:lnTo>
                  <a:lnTo>
                    <a:pt x="113077" y="59108"/>
                  </a:lnTo>
                  <a:lnTo>
                    <a:pt x="112442" y="58219"/>
                  </a:lnTo>
                  <a:lnTo>
                    <a:pt x="76755" y="44757"/>
                  </a:lnTo>
                  <a:lnTo>
                    <a:pt x="71929" y="44503"/>
                  </a:lnTo>
                  <a:close/>
                </a:path>
                <a:path w="469264" h="217170">
                  <a:moveTo>
                    <a:pt x="125396" y="165280"/>
                  </a:moveTo>
                  <a:lnTo>
                    <a:pt x="124634" y="165407"/>
                  </a:lnTo>
                  <a:lnTo>
                    <a:pt x="123237" y="165534"/>
                  </a:lnTo>
                  <a:lnTo>
                    <a:pt x="121459" y="166804"/>
                  </a:lnTo>
                  <a:lnTo>
                    <a:pt x="88820" y="190299"/>
                  </a:lnTo>
                  <a:lnTo>
                    <a:pt x="75358" y="192077"/>
                  </a:lnTo>
                  <a:lnTo>
                    <a:pt x="129226" y="192077"/>
                  </a:lnTo>
                  <a:lnTo>
                    <a:pt x="131365" y="186616"/>
                  </a:lnTo>
                  <a:lnTo>
                    <a:pt x="131587" y="185727"/>
                  </a:lnTo>
                  <a:lnTo>
                    <a:pt x="131492" y="181536"/>
                  </a:lnTo>
                  <a:lnTo>
                    <a:pt x="130928" y="177345"/>
                  </a:lnTo>
                  <a:lnTo>
                    <a:pt x="130730" y="175567"/>
                  </a:lnTo>
                  <a:lnTo>
                    <a:pt x="126158" y="165407"/>
                  </a:lnTo>
                  <a:lnTo>
                    <a:pt x="125396" y="165280"/>
                  </a:lnTo>
                  <a:close/>
                </a:path>
                <a:path w="469264" h="217170">
                  <a:moveTo>
                    <a:pt x="115570" y="68506"/>
                  </a:moveTo>
                  <a:lnTo>
                    <a:pt x="71675" y="68506"/>
                  </a:lnTo>
                  <a:lnTo>
                    <a:pt x="77644" y="68633"/>
                  </a:lnTo>
                  <a:lnTo>
                    <a:pt x="87931" y="71173"/>
                  </a:lnTo>
                  <a:lnTo>
                    <a:pt x="92376" y="72697"/>
                  </a:lnTo>
                  <a:lnTo>
                    <a:pt x="96186" y="74475"/>
                  </a:lnTo>
                  <a:lnTo>
                    <a:pt x="103044" y="78031"/>
                  </a:lnTo>
                  <a:lnTo>
                    <a:pt x="105584" y="79682"/>
                  </a:lnTo>
                  <a:lnTo>
                    <a:pt x="107997" y="81206"/>
                  </a:lnTo>
                  <a:lnTo>
                    <a:pt x="110156" y="81968"/>
                  </a:lnTo>
                  <a:lnTo>
                    <a:pt x="113331" y="81460"/>
                  </a:lnTo>
                  <a:lnTo>
                    <a:pt x="114474" y="80444"/>
                  </a:lnTo>
                  <a:lnTo>
                    <a:pt x="115363" y="78539"/>
                  </a:lnTo>
                  <a:lnTo>
                    <a:pt x="116125" y="76634"/>
                  </a:lnTo>
                  <a:lnTo>
                    <a:pt x="116053" y="72697"/>
                  </a:lnTo>
                  <a:lnTo>
                    <a:pt x="115570" y="68506"/>
                  </a:lnTo>
                  <a:close/>
                </a:path>
                <a:path w="469264" h="217170">
                  <a:moveTo>
                    <a:pt x="262464" y="48948"/>
                  </a:moveTo>
                  <a:lnTo>
                    <a:pt x="213915" y="48948"/>
                  </a:lnTo>
                  <a:lnTo>
                    <a:pt x="218614" y="49964"/>
                  </a:lnTo>
                  <a:lnTo>
                    <a:pt x="223313" y="50853"/>
                  </a:lnTo>
                  <a:lnTo>
                    <a:pt x="227377" y="52631"/>
                  </a:lnTo>
                  <a:lnTo>
                    <a:pt x="233727" y="57965"/>
                  </a:lnTo>
                  <a:lnTo>
                    <a:pt x="236394" y="61521"/>
                  </a:lnTo>
                  <a:lnTo>
                    <a:pt x="238172" y="65966"/>
                  </a:lnTo>
                  <a:lnTo>
                    <a:pt x="240077" y="70411"/>
                  </a:lnTo>
                  <a:lnTo>
                    <a:pt x="241474" y="75618"/>
                  </a:lnTo>
                  <a:lnTo>
                    <a:pt x="242236" y="81587"/>
                  </a:lnTo>
                  <a:lnTo>
                    <a:pt x="243887" y="93652"/>
                  </a:lnTo>
                  <a:lnTo>
                    <a:pt x="205422" y="99716"/>
                  </a:lnTo>
                  <a:lnTo>
                    <a:pt x="167179" y="117147"/>
                  </a:lnTo>
                  <a:lnTo>
                    <a:pt x="153971" y="135181"/>
                  </a:lnTo>
                  <a:lnTo>
                    <a:pt x="151177" y="142166"/>
                  </a:lnTo>
                  <a:lnTo>
                    <a:pt x="150542" y="150040"/>
                  </a:lnTo>
                  <a:lnTo>
                    <a:pt x="152701" y="166169"/>
                  </a:lnTo>
                  <a:lnTo>
                    <a:pt x="154860" y="172646"/>
                  </a:lnTo>
                  <a:lnTo>
                    <a:pt x="158289" y="178234"/>
                  </a:lnTo>
                  <a:lnTo>
                    <a:pt x="161591" y="183695"/>
                  </a:lnTo>
                  <a:lnTo>
                    <a:pt x="203755" y="199824"/>
                  </a:lnTo>
                  <a:lnTo>
                    <a:pt x="211883" y="198681"/>
                  </a:lnTo>
                  <a:lnTo>
                    <a:pt x="248523" y="180218"/>
                  </a:lnTo>
                  <a:lnTo>
                    <a:pt x="251422" y="177091"/>
                  </a:lnTo>
                  <a:lnTo>
                    <a:pt x="204136" y="177091"/>
                  </a:lnTo>
                  <a:lnTo>
                    <a:pt x="196643" y="175694"/>
                  </a:lnTo>
                  <a:lnTo>
                    <a:pt x="185213" y="167566"/>
                  </a:lnTo>
                  <a:lnTo>
                    <a:pt x="181784" y="161470"/>
                  </a:lnTo>
                  <a:lnTo>
                    <a:pt x="180641" y="153342"/>
                  </a:lnTo>
                  <a:lnTo>
                    <a:pt x="180006" y="148643"/>
                  </a:lnTo>
                  <a:lnTo>
                    <a:pt x="180387" y="144325"/>
                  </a:lnTo>
                  <a:lnTo>
                    <a:pt x="182927" y="136705"/>
                  </a:lnTo>
                  <a:lnTo>
                    <a:pt x="185340" y="133149"/>
                  </a:lnTo>
                  <a:lnTo>
                    <a:pt x="188769" y="130101"/>
                  </a:lnTo>
                  <a:lnTo>
                    <a:pt x="192198" y="126926"/>
                  </a:lnTo>
                  <a:lnTo>
                    <a:pt x="246681" y="114226"/>
                  </a:lnTo>
                  <a:lnTo>
                    <a:pt x="275494" y="114226"/>
                  </a:lnTo>
                  <a:lnTo>
                    <a:pt x="270430" y="76634"/>
                  </a:lnTo>
                  <a:lnTo>
                    <a:pt x="269289" y="69635"/>
                  </a:lnTo>
                  <a:lnTo>
                    <a:pt x="267779" y="63124"/>
                  </a:lnTo>
                  <a:lnTo>
                    <a:pt x="265912" y="57114"/>
                  </a:lnTo>
                  <a:lnTo>
                    <a:pt x="263699" y="51615"/>
                  </a:lnTo>
                  <a:lnTo>
                    <a:pt x="262464" y="48948"/>
                  </a:lnTo>
                  <a:close/>
                </a:path>
                <a:path w="469264" h="217170">
                  <a:moveTo>
                    <a:pt x="282885" y="169090"/>
                  </a:moveTo>
                  <a:lnTo>
                    <a:pt x="257984" y="169090"/>
                  </a:lnTo>
                  <a:lnTo>
                    <a:pt x="260016" y="184584"/>
                  </a:lnTo>
                  <a:lnTo>
                    <a:pt x="260270" y="185981"/>
                  </a:lnTo>
                  <a:lnTo>
                    <a:pt x="267636" y="188775"/>
                  </a:lnTo>
                  <a:lnTo>
                    <a:pt x="270049" y="188521"/>
                  </a:lnTo>
                  <a:lnTo>
                    <a:pt x="272970" y="188140"/>
                  </a:lnTo>
                  <a:lnTo>
                    <a:pt x="276145" y="187759"/>
                  </a:lnTo>
                  <a:lnTo>
                    <a:pt x="284781" y="182679"/>
                  </a:lnTo>
                  <a:lnTo>
                    <a:pt x="284527" y="181282"/>
                  </a:lnTo>
                  <a:lnTo>
                    <a:pt x="282885" y="169090"/>
                  </a:lnTo>
                  <a:close/>
                </a:path>
                <a:path w="469264" h="217170">
                  <a:moveTo>
                    <a:pt x="275494" y="114226"/>
                  </a:moveTo>
                  <a:lnTo>
                    <a:pt x="246681" y="114226"/>
                  </a:lnTo>
                  <a:lnTo>
                    <a:pt x="251126" y="147246"/>
                  </a:lnTo>
                  <a:lnTo>
                    <a:pt x="246669" y="153435"/>
                  </a:lnTo>
                  <a:lnTo>
                    <a:pt x="204136" y="177091"/>
                  </a:lnTo>
                  <a:lnTo>
                    <a:pt x="251422" y="177091"/>
                  </a:lnTo>
                  <a:lnTo>
                    <a:pt x="253523" y="174805"/>
                  </a:lnTo>
                  <a:lnTo>
                    <a:pt x="257984" y="169090"/>
                  </a:lnTo>
                  <a:lnTo>
                    <a:pt x="282885" y="169090"/>
                  </a:lnTo>
                  <a:lnTo>
                    <a:pt x="275494" y="114226"/>
                  </a:lnTo>
                  <a:close/>
                </a:path>
                <a:path w="469264" h="217170">
                  <a:moveTo>
                    <a:pt x="216836" y="25199"/>
                  </a:moveTo>
                  <a:lnTo>
                    <a:pt x="177974" y="32311"/>
                  </a:lnTo>
                  <a:lnTo>
                    <a:pt x="168068" y="36756"/>
                  </a:lnTo>
                  <a:lnTo>
                    <a:pt x="163242" y="39042"/>
                  </a:lnTo>
                  <a:lnTo>
                    <a:pt x="146097" y="55552"/>
                  </a:lnTo>
                  <a:lnTo>
                    <a:pt x="145857" y="57114"/>
                  </a:lnTo>
                  <a:lnTo>
                    <a:pt x="149018" y="70538"/>
                  </a:lnTo>
                  <a:lnTo>
                    <a:pt x="149653" y="71427"/>
                  </a:lnTo>
                  <a:lnTo>
                    <a:pt x="150288" y="71935"/>
                  </a:lnTo>
                  <a:lnTo>
                    <a:pt x="151812" y="72697"/>
                  </a:lnTo>
                  <a:lnTo>
                    <a:pt x="152701" y="72824"/>
                  </a:lnTo>
                  <a:lnTo>
                    <a:pt x="153590" y="72697"/>
                  </a:lnTo>
                  <a:lnTo>
                    <a:pt x="154987" y="72570"/>
                  </a:lnTo>
                  <a:lnTo>
                    <a:pt x="156892" y="71427"/>
                  </a:lnTo>
                  <a:lnTo>
                    <a:pt x="159559" y="69395"/>
                  </a:lnTo>
                  <a:lnTo>
                    <a:pt x="162099" y="67363"/>
                  </a:lnTo>
                  <a:lnTo>
                    <a:pt x="165401" y="64950"/>
                  </a:lnTo>
                  <a:lnTo>
                    <a:pt x="201723" y="49837"/>
                  </a:lnTo>
                  <a:lnTo>
                    <a:pt x="208327" y="48948"/>
                  </a:lnTo>
                  <a:lnTo>
                    <a:pt x="262464" y="48948"/>
                  </a:lnTo>
                  <a:lnTo>
                    <a:pt x="260524" y="44757"/>
                  </a:lnTo>
                  <a:lnTo>
                    <a:pt x="223789" y="25485"/>
                  </a:lnTo>
                  <a:lnTo>
                    <a:pt x="216836" y="25199"/>
                  </a:lnTo>
                  <a:close/>
                </a:path>
                <a:path w="469264" h="217170">
                  <a:moveTo>
                    <a:pt x="334438" y="11229"/>
                  </a:moveTo>
                  <a:lnTo>
                    <a:pt x="332787" y="11356"/>
                  </a:lnTo>
                  <a:lnTo>
                    <a:pt x="331009" y="11356"/>
                  </a:lnTo>
                  <a:lnTo>
                    <a:pt x="328977" y="11610"/>
                  </a:lnTo>
                  <a:lnTo>
                    <a:pt x="326437" y="11864"/>
                  </a:lnTo>
                  <a:lnTo>
                    <a:pt x="323770" y="12245"/>
                  </a:lnTo>
                  <a:lnTo>
                    <a:pt x="321611" y="12626"/>
                  </a:lnTo>
                  <a:lnTo>
                    <a:pt x="320087" y="13007"/>
                  </a:lnTo>
                  <a:lnTo>
                    <a:pt x="318436" y="13388"/>
                  </a:lnTo>
                  <a:lnTo>
                    <a:pt x="317166" y="13896"/>
                  </a:lnTo>
                  <a:lnTo>
                    <a:pt x="316277" y="14658"/>
                  </a:lnTo>
                  <a:lnTo>
                    <a:pt x="315261" y="15293"/>
                  </a:lnTo>
                  <a:lnTo>
                    <a:pt x="314626" y="15928"/>
                  </a:lnTo>
                  <a:lnTo>
                    <a:pt x="314372" y="16563"/>
                  </a:lnTo>
                  <a:lnTo>
                    <a:pt x="314118" y="17325"/>
                  </a:lnTo>
                  <a:lnTo>
                    <a:pt x="314118" y="18087"/>
                  </a:lnTo>
                  <a:lnTo>
                    <a:pt x="335327" y="175186"/>
                  </a:lnTo>
                  <a:lnTo>
                    <a:pt x="338629" y="177853"/>
                  </a:lnTo>
                  <a:lnTo>
                    <a:pt x="339772" y="178234"/>
                  </a:lnTo>
                  <a:lnTo>
                    <a:pt x="341296" y="178361"/>
                  </a:lnTo>
                  <a:lnTo>
                    <a:pt x="344979" y="178361"/>
                  </a:lnTo>
                  <a:lnTo>
                    <a:pt x="347265" y="178107"/>
                  </a:lnTo>
                  <a:lnTo>
                    <a:pt x="352980" y="177345"/>
                  </a:lnTo>
                  <a:lnTo>
                    <a:pt x="355266" y="176964"/>
                  </a:lnTo>
                  <a:lnTo>
                    <a:pt x="357044" y="176456"/>
                  </a:lnTo>
                  <a:lnTo>
                    <a:pt x="358949" y="175948"/>
                  </a:lnTo>
                  <a:lnTo>
                    <a:pt x="360346" y="175440"/>
                  </a:lnTo>
                  <a:lnTo>
                    <a:pt x="361235" y="174805"/>
                  </a:lnTo>
                  <a:lnTo>
                    <a:pt x="362251" y="174170"/>
                  </a:lnTo>
                  <a:lnTo>
                    <a:pt x="362886" y="173535"/>
                  </a:lnTo>
                  <a:lnTo>
                    <a:pt x="363267" y="172900"/>
                  </a:lnTo>
                  <a:lnTo>
                    <a:pt x="363648" y="172138"/>
                  </a:lnTo>
                  <a:lnTo>
                    <a:pt x="363775" y="171376"/>
                  </a:lnTo>
                  <a:lnTo>
                    <a:pt x="349043" y="61902"/>
                  </a:lnTo>
                  <a:lnTo>
                    <a:pt x="353899" y="54238"/>
                  </a:lnTo>
                  <a:lnTo>
                    <a:pt x="358743" y="47456"/>
                  </a:lnTo>
                  <a:lnTo>
                    <a:pt x="363563" y="41578"/>
                  </a:lnTo>
                  <a:lnTo>
                    <a:pt x="368347" y="36629"/>
                  </a:lnTo>
                  <a:lnTo>
                    <a:pt x="368887" y="36121"/>
                  </a:lnTo>
                  <a:lnTo>
                    <a:pt x="342693" y="36121"/>
                  </a:lnTo>
                  <a:lnTo>
                    <a:pt x="336724" y="11864"/>
                  </a:lnTo>
                  <a:lnTo>
                    <a:pt x="335835" y="11483"/>
                  </a:lnTo>
                  <a:lnTo>
                    <a:pt x="334438" y="11229"/>
                  </a:lnTo>
                  <a:close/>
                </a:path>
                <a:path w="469264" h="217170">
                  <a:moveTo>
                    <a:pt x="446133" y="25326"/>
                  </a:moveTo>
                  <a:lnTo>
                    <a:pt x="394255" y="25326"/>
                  </a:lnTo>
                  <a:lnTo>
                    <a:pt x="399335" y="25707"/>
                  </a:lnTo>
                  <a:lnTo>
                    <a:pt x="408225" y="28755"/>
                  </a:lnTo>
                  <a:lnTo>
                    <a:pt x="428164" y="69141"/>
                  </a:lnTo>
                  <a:lnTo>
                    <a:pt x="440610" y="160962"/>
                  </a:lnTo>
                  <a:lnTo>
                    <a:pt x="440864" y="161724"/>
                  </a:lnTo>
                  <a:lnTo>
                    <a:pt x="442007" y="162867"/>
                  </a:lnTo>
                  <a:lnTo>
                    <a:pt x="442769" y="163375"/>
                  </a:lnTo>
                  <a:lnTo>
                    <a:pt x="443912" y="163629"/>
                  </a:lnTo>
                  <a:lnTo>
                    <a:pt x="445055" y="164010"/>
                  </a:lnTo>
                  <a:lnTo>
                    <a:pt x="446452" y="164137"/>
                  </a:lnTo>
                  <a:lnTo>
                    <a:pt x="448357" y="164137"/>
                  </a:lnTo>
                  <a:lnTo>
                    <a:pt x="450262" y="164010"/>
                  </a:lnTo>
                  <a:lnTo>
                    <a:pt x="452675" y="163883"/>
                  </a:lnTo>
                  <a:lnTo>
                    <a:pt x="469058" y="157152"/>
                  </a:lnTo>
                  <a:lnTo>
                    <a:pt x="456104" y="61521"/>
                  </a:lnTo>
                  <a:lnTo>
                    <a:pt x="446452" y="25834"/>
                  </a:lnTo>
                  <a:lnTo>
                    <a:pt x="446133" y="25326"/>
                  </a:lnTo>
                  <a:close/>
                </a:path>
                <a:path w="469264" h="217170">
                  <a:moveTo>
                    <a:pt x="398807" y="0"/>
                  </a:moveTo>
                  <a:lnTo>
                    <a:pt x="359849" y="15928"/>
                  </a:lnTo>
                  <a:lnTo>
                    <a:pt x="342693" y="36121"/>
                  </a:lnTo>
                  <a:lnTo>
                    <a:pt x="368887" y="36121"/>
                  </a:lnTo>
                  <a:lnTo>
                    <a:pt x="374824" y="30533"/>
                  </a:lnTo>
                  <a:lnTo>
                    <a:pt x="381682" y="27104"/>
                  </a:lnTo>
                  <a:lnTo>
                    <a:pt x="394255" y="25326"/>
                  </a:lnTo>
                  <a:lnTo>
                    <a:pt x="446133" y="25326"/>
                  </a:lnTo>
                  <a:lnTo>
                    <a:pt x="442388" y="19357"/>
                  </a:lnTo>
                  <a:lnTo>
                    <a:pt x="437181" y="14150"/>
                  </a:lnTo>
                  <a:lnTo>
                    <a:pt x="432101" y="8816"/>
                  </a:lnTo>
                  <a:lnTo>
                    <a:pt x="425751" y="4879"/>
                  </a:lnTo>
                  <a:lnTo>
                    <a:pt x="418131" y="2339"/>
                  </a:lnTo>
                  <a:lnTo>
                    <a:pt x="412230" y="813"/>
                  </a:lnTo>
                  <a:lnTo>
                    <a:pt x="405780" y="37"/>
                  </a:lnTo>
                  <a:lnTo>
                    <a:pt x="398807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510661" y="5244338"/>
              <a:ext cx="902509" cy="661807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2467203" y="5097030"/>
              <a:ext cx="2947670" cy="990600"/>
            </a:xfrm>
            <a:custGeom>
              <a:avLst/>
              <a:gdLst/>
              <a:ahLst/>
              <a:cxnLst/>
              <a:rect l="l" t="t" r="r" b="b"/>
              <a:pathLst>
                <a:path w="2947670" h="990600">
                  <a:moveTo>
                    <a:pt x="118008" y="939088"/>
                  </a:moveTo>
                  <a:lnTo>
                    <a:pt x="100609" y="903122"/>
                  </a:lnTo>
                  <a:lnTo>
                    <a:pt x="96545" y="900163"/>
                  </a:lnTo>
                  <a:lnTo>
                    <a:pt x="56286" y="887691"/>
                  </a:lnTo>
                  <a:lnTo>
                    <a:pt x="51206" y="886485"/>
                  </a:lnTo>
                  <a:lnTo>
                    <a:pt x="46761" y="884986"/>
                  </a:lnTo>
                  <a:lnTo>
                    <a:pt x="42824" y="883183"/>
                  </a:lnTo>
                  <a:lnTo>
                    <a:pt x="38760" y="881380"/>
                  </a:lnTo>
                  <a:lnTo>
                    <a:pt x="35458" y="879106"/>
                  </a:lnTo>
                  <a:lnTo>
                    <a:pt x="32791" y="876376"/>
                  </a:lnTo>
                  <a:lnTo>
                    <a:pt x="29997" y="873633"/>
                  </a:lnTo>
                  <a:lnTo>
                    <a:pt x="28346" y="870026"/>
                  </a:lnTo>
                  <a:lnTo>
                    <a:pt x="27711" y="865543"/>
                  </a:lnTo>
                  <a:lnTo>
                    <a:pt x="27330" y="862317"/>
                  </a:lnTo>
                  <a:lnTo>
                    <a:pt x="27584" y="859243"/>
                  </a:lnTo>
                  <a:lnTo>
                    <a:pt x="28346" y="856322"/>
                  </a:lnTo>
                  <a:lnTo>
                    <a:pt x="29235" y="853401"/>
                  </a:lnTo>
                  <a:lnTo>
                    <a:pt x="30632" y="850773"/>
                  </a:lnTo>
                  <a:lnTo>
                    <a:pt x="32791" y="848436"/>
                  </a:lnTo>
                  <a:lnTo>
                    <a:pt x="34823" y="846099"/>
                  </a:lnTo>
                  <a:lnTo>
                    <a:pt x="37617" y="844143"/>
                  </a:lnTo>
                  <a:lnTo>
                    <a:pt x="44729" y="840955"/>
                  </a:lnTo>
                  <a:lnTo>
                    <a:pt x="49009" y="839825"/>
                  </a:lnTo>
                  <a:lnTo>
                    <a:pt x="59080" y="838454"/>
                  </a:lnTo>
                  <a:lnTo>
                    <a:pt x="64096" y="838454"/>
                  </a:lnTo>
                  <a:lnTo>
                    <a:pt x="90195" y="845731"/>
                  </a:lnTo>
                  <a:lnTo>
                    <a:pt x="91719" y="846162"/>
                  </a:lnTo>
                  <a:lnTo>
                    <a:pt x="96164" y="838441"/>
                  </a:lnTo>
                  <a:lnTo>
                    <a:pt x="96037" y="836155"/>
                  </a:lnTo>
                  <a:lnTo>
                    <a:pt x="95529" y="832358"/>
                  </a:lnTo>
                  <a:lnTo>
                    <a:pt x="95148" y="830821"/>
                  </a:lnTo>
                  <a:lnTo>
                    <a:pt x="94894" y="829576"/>
                  </a:lnTo>
                  <a:lnTo>
                    <a:pt x="94513" y="828332"/>
                  </a:lnTo>
                  <a:lnTo>
                    <a:pt x="94132" y="827290"/>
                  </a:lnTo>
                  <a:lnTo>
                    <a:pt x="93624" y="825614"/>
                  </a:lnTo>
                  <a:lnTo>
                    <a:pt x="93243" y="824877"/>
                  </a:lnTo>
                  <a:lnTo>
                    <a:pt x="92227" y="823607"/>
                  </a:lnTo>
                  <a:lnTo>
                    <a:pt x="91338" y="822909"/>
                  </a:lnTo>
                  <a:lnTo>
                    <a:pt x="89941" y="822159"/>
                  </a:lnTo>
                  <a:lnTo>
                    <a:pt x="88671" y="821397"/>
                  </a:lnTo>
                  <a:lnTo>
                    <a:pt x="59461" y="816279"/>
                  </a:lnTo>
                  <a:lnTo>
                    <a:pt x="55270" y="816495"/>
                  </a:lnTo>
                  <a:lnTo>
                    <a:pt x="14630" y="831850"/>
                  </a:lnTo>
                  <a:lnTo>
                    <a:pt x="1930" y="852792"/>
                  </a:lnTo>
                  <a:lnTo>
                    <a:pt x="279" y="858685"/>
                  </a:lnTo>
                  <a:lnTo>
                    <a:pt x="38" y="862317"/>
                  </a:lnTo>
                  <a:lnTo>
                    <a:pt x="0" y="865543"/>
                  </a:lnTo>
                  <a:lnTo>
                    <a:pt x="660" y="870775"/>
                  </a:lnTo>
                  <a:lnTo>
                    <a:pt x="25806" y="905192"/>
                  </a:lnTo>
                  <a:lnTo>
                    <a:pt x="65938" y="916584"/>
                  </a:lnTo>
                  <a:lnTo>
                    <a:pt x="70256" y="918057"/>
                  </a:lnTo>
                  <a:lnTo>
                    <a:pt x="89052" y="937196"/>
                  </a:lnTo>
                  <a:lnTo>
                    <a:pt x="89687" y="941463"/>
                  </a:lnTo>
                  <a:lnTo>
                    <a:pt x="73050" y="963091"/>
                  </a:lnTo>
                  <a:lnTo>
                    <a:pt x="69367" y="964653"/>
                  </a:lnTo>
                  <a:lnTo>
                    <a:pt x="65049" y="965758"/>
                  </a:lnTo>
                  <a:lnTo>
                    <a:pt x="53746" y="967282"/>
                  </a:lnTo>
                  <a:lnTo>
                    <a:pt x="47904" y="967282"/>
                  </a:lnTo>
                  <a:lnTo>
                    <a:pt x="16789" y="957973"/>
                  </a:lnTo>
                  <a:lnTo>
                    <a:pt x="14757" y="957453"/>
                  </a:lnTo>
                  <a:lnTo>
                    <a:pt x="12725" y="957732"/>
                  </a:lnTo>
                  <a:lnTo>
                    <a:pt x="11963" y="958024"/>
                  </a:lnTo>
                  <a:lnTo>
                    <a:pt x="11455" y="958519"/>
                  </a:lnTo>
                  <a:lnTo>
                    <a:pt x="10820" y="959002"/>
                  </a:lnTo>
                  <a:lnTo>
                    <a:pt x="10439" y="959739"/>
                  </a:lnTo>
                  <a:lnTo>
                    <a:pt x="10185" y="960704"/>
                  </a:lnTo>
                  <a:lnTo>
                    <a:pt x="10058" y="961669"/>
                  </a:lnTo>
                  <a:lnTo>
                    <a:pt x="9931" y="967828"/>
                  </a:lnTo>
                  <a:lnTo>
                    <a:pt x="10312" y="970013"/>
                  </a:lnTo>
                  <a:lnTo>
                    <a:pt x="10693" y="973569"/>
                  </a:lnTo>
                  <a:lnTo>
                    <a:pt x="51968" y="990295"/>
                  </a:lnTo>
                  <a:lnTo>
                    <a:pt x="57302" y="990015"/>
                  </a:lnTo>
                  <a:lnTo>
                    <a:pt x="94132" y="979449"/>
                  </a:lnTo>
                  <a:lnTo>
                    <a:pt x="108026" y="967282"/>
                  </a:lnTo>
                  <a:lnTo>
                    <a:pt x="109880" y="965377"/>
                  </a:lnTo>
                  <a:lnTo>
                    <a:pt x="113322" y="959535"/>
                  </a:lnTo>
                  <a:lnTo>
                    <a:pt x="115468" y="952969"/>
                  </a:lnTo>
                  <a:lnTo>
                    <a:pt x="117500" y="946365"/>
                  </a:lnTo>
                  <a:lnTo>
                    <a:pt x="118008" y="939088"/>
                  </a:lnTo>
                  <a:close/>
                </a:path>
                <a:path w="2947670" h="990600">
                  <a:moveTo>
                    <a:pt x="240690" y="949248"/>
                  </a:moveTo>
                  <a:lnTo>
                    <a:pt x="240131" y="944549"/>
                  </a:lnTo>
                  <a:lnTo>
                    <a:pt x="240055" y="943851"/>
                  </a:lnTo>
                  <a:lnTo>
                    <a:pt x="239674" y="942136"/>
                  </a:lnTo>
                  <a:lnTo>
                    <a:pt x="235483" y="935850"/>
                  </a:lnTo>
                  <a:lnTo>
                    <a:pt x="233959" y="936053"/>
                  </a:lnTo>
                  <a:lnTo>
                    <a:pt x="232943" y="936447"/>
                  </a:lnTo>
                  <a:lnTo>
                    <a:pt x="231927" y="937120"/>
                  </a:lnTo>
                  <a:lnTo>
                    <a:pt x="229387" y="938593"/>
                  </a:lnTo>
                  <a:lnTo>
                    <a:pt x="207543" y="944549"/>
                  </a:lnTo>
                  <a:lnTo>
                    <a:pt x="201574" y="942581"/>
                  </a:lnTo>
                  <a:lnTo>
                    <a:pt x="193700" y="932510"/>
                  </a:lnTo>
                  <a:lnTo>
                    <a:pt x="191033" y="924636"/>
                  </a:lnTo>
                  <a:lnTo>
                    <a:pt x="189636" y="913930"/>
                  </a:lnTo>
                  <a:lnTo>
                    <a:pt x="178346" y="831164"/>
                  </a:lnTo>
                  <a:lnTo>
                    <a:pt x="177825" y="827303"/>
                  </a:lnTo>
                  <a:lnTo>
                    <a:pt x="219481" y="821677"/>
                  </a:lnTo>
                  <a:lnTo>
                    <a:pt x="220751" y="820572"/>
                  </a:lnTo>
                  <a:lnTo>
                    <a:pt x="222275" y="816610"/>
                  </a:lnTo>
                  <a:lnTo>
                    <a:pt x="222351" y="814730"/>
                  </a:lnTo>
                  <a:lnTo>
                    <a:pt x="222288" y="812660"/>
                  </a:lnTo>
                  <a:lnTo>
                    <a:pt x="220649" y="803668"/>
                  </a:lnTo>
                  <a:lnTo>
                    <a:pt x="220243" y="802474"/>
                  </a:lnTo>
                  <a:lnTo>
                    <a:pt x="215417" y="798144"/>
                  </a:lnTo>
                  <a:lnTo>
                    <a:pt x="174650" y="803668"/>
                  </a:lnTo>
                  <a:lnTo>
                    <a:pt x="169697" y="766737"/>
                  </a:lnTo>
                  <a:lnTo>
                    <a:pt x="166141" y="763079"/>
                  </a:lnTo>
                  <a:lnTo>
                    <a:pt x="165125" y="762698"/>
                  </a:lnTo>
                  <a:lnTo>
                    <a:pt x="163601" y="762520"/>
                  </a:lnTo>
                  <a:lnTo>
                    <a:pt x="159791" y="762558"/>
                  </a:lnTo>
                  <a:lnTo>
                    <a:pt x="157505" y="762762"/>
                  </a:lnTo>
                  <a:lnTo>
                    <a:pt x="141122" y="769785"/>
                  </a:lnTo>
                  <a:lnTo>
                    <a:pt x="141249" y="770597"/>
                  </a:lnTo>
                  <a:lnTo>
                    <a:pt x="146202" y="807516"/>
                  </a:lnTo>
                  <a:lnTo>
                    <a:pt x="120040" y="820953"/>
                  </a:lnTo>
                  <a:lnTo>
                    <a:pt x="120421" y="823137"/>
                  </a:lnTo>
                  <a:lnTo>
                    <a:pt x="120929" y="827303"/>
                  </a:lnTo>
                  <a:lnTo>
                    <a:pt x="121818" y="830199"/>
                  </a:lnTo>
                  <a:lnTo>
                    <a:pt x="124358" y="833602"/>
                  </a:lnTo>
                  <a:lnTo>
                    <a:pt x="125882" y="834339"/>
                  </a:lnTo>
                  <a:lnTo>
                    <a:pt x="149377" y="831164"/>
                  </a:lnTo>
                  <a:lnTo>
                    <a:pt x="161696" y="921918"/>
                  </a:lnTo>
                  <a:lnTo>
                    <a:pt x="181889" y="964107"/>
                  </a:lnTo>
                  <a:lnTo>
                    <a:pt x="206146" y="969518"/>
                  </a:lnTo>
                  <a:lnTo>
                    <a:pt x="216814" y="968070"/>
                  </a:lnTo>
                  <a:lnTo>
                    <a:pt x="235356" y="961694"/>
                  </a:lnTo>
                  <a:lnTo>
                    <a:pt x="237134" y="960640"/>
                  </a:lnTo>
                  <a:lnTo>
                    <a:pt x="238404" y="959586"/>
                  </a:lnTo>
                  <a:lnTo>
                    <a:pt x="239928" y="957491"/>
                  </a:lnTo>
                  <a:lnTo>
                    <a:pt x="240436" y="955967"/>
                  </a:lnTo>
                  <a:lnTo>
                    <a:pt x="240690" y="953947"/>
                  </a:lnTo>
                  <a:lnTo>
                    <a:pt x="240690" y="949248"/>
                  </a:lnTo>
                  <a:close/>
                </a:path>
                <a:path w="2947670" h="990600">
                  <a:moveTo>
                    <a:pt x="412013" y="935215"/>
                  </a:moveTo>
                  <a:lnTo>
                    <a:pt x="409587" y="917257"/>
                  </a:lnTo>
                  <a:lnTo>
                    <a:pt x="390804" y="778065"/>
                  </a:lnTo>
                  <a:lnTo>
                    <a:pt x="390423" y="777316"/>
                  </a:lnTo>
                  <a:lnTo>
                    <a:pt x="389153" y="776198"/>
                  </a:lnTo>
                  <a:lnTo>
                    <a:pt x="388391" y="775728"/>
                  </a:lnTo>
                  <a:lnTo>
                    <a:pt x="386105" y="774966"/>
                  </a:lnTo>
                  <a:lnTo>
                    <a:pt x="384708" y="774814"/>
                  </a:lnTo>
                  <a:lnTo>
                    <a:pt x="380898" y="774966"/>
                  </a:lnTo>
                  <a:lnTo>
                    <a:pt x="362610" y="780440"/>
                  </a:lnTo>
                  <a:lnTo>
                    <a:pt x="362229" y="781126"/>
                  </a:lnTo>
                  <a:lnTo>
                    <a:pt x="362102" y="781951"/>
                  </a:lnTo>
                  <a:lnTo>
                    <a:pt x="376961" y="891387"/>
                  </a:lnTo>
                  <a:lnTo>
                    <a:pt x="372021" y="899083"/>
                  </a:lnTo>
                  <a:lnTo>
                    <a:pt x="344322" y="926211"/>
                  </a:lnTo>
                  <a:lnTo>
                    <a:pt x="331622" y="927925"/>
                  </a:lnTo>
                  <a:lnTo>
                    <a:pt x="326669" y="927506"/>
                  </a:lnTo>
                  <a:lnTo>
                    <a:pt x="317779" y="924382"/>
                  </a:lnTo>
                  <a:lnTo>
                    <a:pt x="313969" y="921842"/>
                  </a:lnTo>
                  <a:lnTo>
                    <a:pt x="310794" y="918362"/>
                  </a:lnTo>
                  <a:lnTo>
                    <a:pt x="307492" y="914869"/>
                  </a:lnTo>
                  <a:lnTo>
                    <a:pt x="285521" y="792302"/>
                  </a:lnTo>
                  <a:lnTo>
                    <a:pt x="285140" y="791552"/>
                  </a:lnTo>
                  <a:lnTo>
                    <a:pt x="284124" y="790409"/>
                  </a:lnTo>
                  <a:lnTo>
                    <a:pt x="283235" y="789940"/>
                  </a:lnTo>
                  <a:lnTo>
                    <a:pt x="280949" y="789203"/>
                  </a:lnTo>
                  <a:lnTo>
                    <a:pt x="279425" y="789063"/>
                  </a:lnTo>
                  <a:lnTo>
                    <a:pt x="275615" y="789216"/>
                  </a:lnTo>
                  <a:lnTo>
                    <a:pt x="273329" y="789432"/>
                  </a:lnTo>
                  <a:lnTo>
                    <a:pt x="270662" y="789813"/>
                  </a:lnTo>
                  <a:lnTo>
                    <a:pt x="267868" y="790181"/>
                  </a:lnTo>
                  <a:lnTo>
                    <a:pt x="257327" y="794689"/>
                  </a:lnTo>
                  <a:lnTo>
                    <a:pt x="256946" y="795375"/>
                  </a:lnTo>
                  <a:lnTo>
                    <a:pt x="269773" y="891387"/>
                  </a:lnTo>
                  <a:lnTo>
                    <a:pt x="283489" y="933767"/>
                  </a:lnTo>
                  <a:lnTo>
                    <a:pt x="320154" y="953122"/>
                  </a:lnTo>
                  <a:lnTo>
                    <a:pt x="327139" y="953160"/>
                  </a:lnTo>
                  <a:lnTo>
                    <a:pt x="334670" y="952487"/>
                  </a:lnTo>
                  <a:lnTo>
                    <a:pt x="371767" y="931722"/>
                  </a:lnTo>
                  <a:lnTo>
                    <a:pt x="375031" y="927925"/>
                  </a:lnTo>
                  <a:lnTo>
                    <a:pt x="377558" y="924991"/>
                  </a:lnTo>
                  <a:lnTo>
                    <a:pt x="383311" y="917244"/>
                  </a:lnTo>
                  <a:lnTo>
                    <a:pt x="386105" y="938720"/>
                  </a:lnTo>
                  <a:lnTo>
                    <a:pt x="394868" y="941933"/>
                  </a:lnTo>
                  <a:lnTo>
                    <a:pt x="397027" y="941755"/>
                  </a:lnTo>
                  <a:lnTo>
                    <a:pt x="411632" y="936701"/>
                  </a:lnTo>
                  <a:lnTo>
                    <a:pt x="412013" y="936015"/>
                  </a:lnTo>
                  <a:lnTo>
                    <a:pt x="412013" y="935215"/>
                  </a:lnTo>
                  <a:close/>
                </a:path>
                <a:path w="2947670" h="990600">
                  <a:moveTo>
                    <a:pt x="2794660" y="182880"/>
                  </a:moveTo>
                  <a:lnTo>
                    <a:pt x="2781325" y="84709"/>
                  </a:lnTo>
                  <a:lnTo>
                    <a:pt x="2780246" y="76454"/>
                  </a:lnTo>
                  <a:lnTo>
                    <a:pt x="2780144" y="75819"/>
                  </a:lnTo>
                  <a:lnTo>
                    <a:pt x="2778137" y="67665"/>
                  </a:lnTo>
                  <a:lnTo>
                    <a:pt x="2775229" y="60071"/>
                  </a:lnTo>
                  <a:lnTo>
                    <a:pt x="2772435" y="52451"/>
                  </a:lnTo>
                  <a:lnTo>
                    <a:pt x="2772041" y="51816"/>
                  </a:lnTo>
                  <a:lnTo>
                    <a:pt x="2768498" y="45974"/>
                  </a:lnTo>
                  <a:lnTo>
                    <a:pt x="2763418" y="40513"/>
                  </a:lnTo>
                  <a:lnTo>
                    <a:pt x="2726474" y="26377"/>
                  </a:lnTo>
                  <a:lnTo>
                    <a:pt x="2719222" y="27051"/>
                  </a:lnTo>
                  <a:lnTo>
                    <a:pt x="2678963" y="53086"/>
                  </a:lnTo>
                  <a:lnTo>
                    <a:pt x="2670200" y="64897"/>
                  </a:lnTo>
                  <a:lnTo>
                    <a:pt x="2667787" y="60579"/>
                  </a:lnTo>
                  <a:lnTo>
                    <a:pt x="2650388" y="45085"/>
                  </a:lnTo>
                  <a:lnTo>
                    <a:pt x="2646070" y="42799"/>
                  </a:lnTo>
                  <a:lnTo>
                    <a:pt x="2641244" y="41402"/>
                  </a:lnTo>
                  <a:lnTo>
                    <a:pt x="2635910" y="40513"/>
                  </a:lnTo>
                  <a:lnTo>
                    <a:pt x="2630576" y="39751"/>
                  </a:lnTo>
                  <a:lnTo>
                    <a:pt x="2624734" y="39751"/>
                  </a:lnTo>
                  <a:lnTo>
                    <a:pt x="2588501" y="55626"/>
                  </a:lnTo>
                  <a:lnTo>
                    <a:pt x="2571775" y="75819"/>
                  </a:lnTo>
                  <a:lnTo>
                    <a:pt x="2568854" y="54356"/>
                  </a:lnTo>
                  <a:lnTo>
                    <a:pt x="2563520" y="50927"/>
                  </a:lnTo>
                  <a:lnTo>
                    <a:pt x="2561742" y="51054"/>
                  </a:lnTo>
                  <a:lnTo>
                    <a:pt x="2560091" y="51054"/>
                  </a:lnTo>
                  <a:lnTo>
                    <a:pt x="2558059" y="51308"/>
                  </a:lnTo>
                  <a:lnTo>
                    <a:pt x="2555519" y="51689"/>
                  </a:lnTo>
                  <a:lnTo>
                    <a:pt x="2552852" y="51943"/>
                  </a:lnTo>
                  <a:lnTo>
                    <a:pt x="2550693" y="52324"/>
                  </a:lnTo>
                  <a:lnTo>
                    <a:pt x="2549169" y="52705"/>
                  </a:lnTo>
                  <a:lnTo>
                    <a:pt x="2547518" y="53086"/>
                  </a:lnTo>
                  <a:lnTo>
                    <a:pt x="2543454" y="56388"/>
                  </a:lnTo>
                  <a:lnTo>
                    <a:pt x="2543302" y="56769"/>
                  </a:lnTo>
                  <a:lnTo>
                    <a:pt x="2564333" y="214503"/>
                  </a:lnTo>
                  <a:lnTo>
                    <a:pt x="2570251" y="218059"/>
                  </a:lnTo>
                  <a:lnTo>
                    <a:pt x="2574061" y="218059"/>
                  </a:lnTo>
                  <a:lnTo>
                    <a:pt x="2576347" y="217805"/>
                  </a:lnTo>
                  <a:lnTo>
                    <a:pt x="2582062" y="217043"/>
                  </a:lnTo>
                  <a:lnTo>
                    <a:pt x="2584348" y="216662"/>
                  </a:lnTo>
                  <a:lnTo>
                    <a:pt x="2586126" y="216154"/>
                  </a:lnTo>
                  <a:lnTo>
                    <a:pt x="2588031" y="215646"/>
                  </a:lnTo>
                  <a:lnTo>
                    <a:pt x="2589301" y="215138"/>
                  </a:lnTo>
                  <a:lnTo>
                    <a:pt x="2590317" y="214503"/>
                  </a:lnTo>
                  <a:lnTo>
                    <a:pt x="2591333" y="213995"/>
                  </a:lnTo>
                  <a:lnTo>
                    <a:pt x="2591968" y="213360"/>
                  </a:lnTo>
                  <a:lnTo>
                    <a:pt x="2592349" y="212598"/>
                  </a:lnTo>
                  <a:lnTo>
                    <a:pt x="2592730" y="211963"/>
                  </a:lnTo>
                  <a:lnTo>
                    <a:pt x="2592857" y="211074"/>
                  </a:lnTo>
                  <a:lnTo>
                    <a:pt x="2577998" y="101600"/>
                  </a:lnTo>
                  <a:lnTo>
                    <a:pt x="2582875" y="93954"/>
                  </a:lnTo>
                  <a:lnTo>
                    <a:pt x="2587625" y="87210"/>
                  </a:lnTo>
                  <a:lnTo>
                    <a:pt x="2592260" y="81381"/>
                  </a:lnTo>
                  <a:lnTo>
                    <a:pt x="2596794" y="76454"/>
                  </a:lnTo>
                  <a:lnTo>
                    <a:pt x="2597429" y="75819"/>
                  </a:lnTo>
                  <a:lnTo>
                    <a:pt x="2602763" y="70485"/>
                  </a:lnTo>
                  <a:lnTo>
                    <a:pt x="2608986" y="67056"/>
                  </a:lnTo>
                  <a:lnTo>
                    <a:pt x="2620924" y="65405"/>
                  </a:lnTo>
                  <a:lnTo>
                    <a:pt x="2625623" y="65913"/>
                  </a:lnTo>
                  <a:lnTo>
                    <a:pt x="2630386" y="67691"/>
                  </a:lnTo>
                  <a:lnTo>
                    <a:pt x="2633878" y="68961"/>
                  </a:lnTo>
                  <a:lnTo>
                    <a:pt x="2665374" y="201295"/>
                  </a:lnTo>
                  <a:lnTo>
                    <a:pt x="2665628" y="202057"/>
                  </a:lnTo>
                  <a:lnTo>
                    <a:pt x="2666136" y="202565"/>
                  </a:lnTo>
                  <a:lnTo>
                    <a:pt x="2666644" y="203200"/>
                  </a:lnTo>
                  <a:lnTo>
                    <a:pt x="2667406" y="203708"/>
                  </a:lnTo>
                  <a:lnTo>
                    <a:pt x="2669692" y="204216"/>
                  </a:lnTo>
                  <a:lnTo>
                    <a:pt x="2671343" y="204470"/>
                  </a:lnTo>
                  <a:lnTo>
                    <a:pt x="2673248" y="204343"/>
                  </a:lnTo>
                  <a:lnTo>
                    <a:pt x="2675153" y="204343"/>
                  </a:lnTo>
                  <a:lnTo>
                    <a:pt x="2693822" y="197485"/>
                  </a:lnTo>
                  <a:lnTo>
                    <a:pt x="2678963" y="88011"/>
                  </a:lnTo>
                  <a:lnTo>
                    <a:pt x="2683853" y="80289"/>
                  </a:lnTo>
                  <a:lnTo>
                    <a:pt x="2688640" y="73507"/>
                  </a:lnTo>
                  <a:lnTo>
                    <a:pt x="2693276" y="67665"/>
                  </a:lnTo>
                  <a:lnTo>
                    <a:pt x="2695333" y="65405"/>
                  </a:lnTo>
                  <a:lnTo>
                    <a:pt x="2695791" y="64897"/>
                  </a:lnTo>
                  <a:lnTo>
                    <a:pt x="2721889" y="51816"/>
                  </a:lnTo>
                  <a:lnTo>
                    <a:pt x="2726588" y="52197"/>
                  </a:lnTo>
                  <a:lnTo>
                    <a:pt x="2749524" y="75946"/>
                  </a:lnTo>
                  <a:lnTo>
                    <a:pt x="2750972" y="79883"/>
                  </a:lnTo>
                  <a:lnTo>
                    <a:pt x="2752369" y="85852"/>
                  </a:lnTo>
                  <a:lnTo>
                    <a:pt x="2753474" y="93954"/>
                  </a:lnTo>
                  <a:lnTo>
                    <a:pt x="2766085" y="187706"/>
                  </a:lnTo>
                  <a:lnTo>
                    <a:pt x="2766466" y="188468"/>
                  </a:lnTo>
                  <a:lnTo>
                    <a:pt x="2766974" y="188976"/>
                  </a:lnTo>
                  <a:lnTo>
                    <a:pt x="2767482" y="189611"/>
                  </a:lnTo>
                  <a:lnTo>
                    <a:pt x="2768371" y="189992"/>
                  </a:lnTo>
                  <a:lnTo>
                    <a:pt x="2769514" y="190246"/>
                  </a:lnTo>
                  <a:lnTo>
                    <a:pt x="2770657" y="190627"/>
                  </a:lnTo>
                  <a:lnTo>
                    <a:pt x="2772181" y="190754"/>
                  </a:lnTo>
                  <a:lnTo>
                    <a:pt x="2775991" y="190754"/>
                  </a:lnTo>
                  <a:lnTo>
                    <a:pt x="2778277" y="190500"/>
                  </a:lnTo>
                  <a:lnTo>
                    <a:pt x="2792247" y="187198"/>
                  </a:lnTo>
                  <a:lnTo>
                    <a:pt x="2793136" y="186690"/>
                  </a:lnTo>
                  <a:lnTo>
                    <a:pt x="2793898" y="185928"/>
                  </a:lnTo>
                  <a:lnTo>
                    <a:pt x="2794279" y="185293"/>
                  </a:lnTo>
                  <a:lnTo>
                    <a:pt x="2794660" y="184531"/>
                  </a:lnTo>
                  <a:lnTo>
                    <a:pt x="2794660" y="182880"/>
                  </a:lnTo>
                  <a:close/>
                </a:path>
                <a:path w="2947670" h="990600">
                  <a:moveTo>
                    <a:pt x="2947187" y="7239"/>
                  </a:moveTo>
                  <a:lnTo>
                    <a:pt x="2942488" y="0"/>
                  </a:lnTo>
                  <a:lnTo>
                    <a:pt x="2938297" y="0"/>
                  </a:lnTo>
                  <a:lnTo>
                    <a:pt x="2917850" y="8763"/>
                  </a:lnTo>
                  <a:lnTo>
                    <a:pt x="2892069" y="139827"/>
                  </a:lnTo>
                  <a:lnTo>
                    <a:pt x="2891561" y="139827"/>
                  </a:lnTo>
                  <a:lnTo>
                    <a:pt x="2830347" y="21336"/>
                  </a:lnTo>
                  <a:lnTo>
                    <a:pt x="2829585" y="19939"/>
                  </a:lnTo>
                  <a:lnTo>
                    <a:pt x="2828823" y="18796"/>
                  </a:lnTo>
                  <a:lnTo>
                    <a:pt x="2828188" y="18034"/>
                  </a:lnTo>
                  <a:lnTo>
                    <a:pt x="2827553" y="17145"/>
                  </a:lnTo>
                  <a:lnTo>
                    <a:pt x="2826664" y="16637"/>
                  </a:lnTo>
                  <a:lnTo>
                    <a:pt x="2825394" y="16383"/>
                  </a:lnTo>
                  <a:lnTo>
                    <a:pt x="2824251" y="16002"/>
                  </a:lnTo>
                  <a:lnTo>
                    <a:pt x="2822600" y="15875"/>
                  </a:lnTo>
                  <a:lnTo>
                    <a:pt x="2818663" y="16129"/>
                  </a:lnTo>
                  <a:lnTo>
                    <a:pt x="2815996" y="16383"/>
                  </a:lnTo>
                  <a:lnTo>
                    <a:pt x="2812567" y="16891"/>
                  </a:lnTo>
                  <a:lnTo>
                    <a:pt x="2809011" y="17272"/>
                  </a:lnTo>
                  <a:lnTo>
                    <a:pt x="2806344" y="17780"/>
                  </a:lnTo>
                  <a:lnTo>
                    <a:pt x="2804312" y="18415"/>
                  </a:lnTo>
                  <a:lnTo>
                    <a:pt x="2802280" y="18923"/>
                  </a:lnTo>
                  <a:lnTo>
                    <a:pt x="2800883" y="19685"/>
                  </a:lnTo>
                  <a:lnTo>
                    <a:pt x="2799232" y="21590"/>
                  </a:lnTo>
                  <a:lnTo>
                    <a:pt x="2798851" y="22733"/>
                  </a:lnTo>
                  <a:lnTo>
                    <a:pt x="2799105" y="24130"/>
                  </a:lnTo>
                  <a:lnTo>
                    <a:pt x="2799232" y="25527"/>
                  </a:lnTo>
                  <a:lnTo>
                    <a:pt x="2799994" y="27305"/>
                  </a:lnTo>
                  <a:lnTo>
                    <a:pt x="2801264" y="29591"/>
                  </a:lnTo>
                  <a:lnTo>
                    <a:pt x="2876702" y="170561"/>
                  </a:lnTo>
                  <a:lnTo>
                    <a:pt x="2882290" y="175387"/>
                  </a:lnTo>
                  <a:lnTo>
                    <a:pt x="2868193" y="232283"/>
                  </a:lnTo>
                  <a:lnTo>
                    <a:pt x="2867685" y="234061"/>
                  </a:lnTo>
                  <a:lnTo>
                    <a:pt x="2867685" y="235458"/>
                  </a:lnTo>
                  <a:lnTo>
                    <a:pt x="2874289" y="240030"/>
                  </a:lnTo>
                  <a:lnTo>
                    <a:pt x="2876194" y="240030"/>
                  </a:lnTo>
                  <a:lnTo>
                    <a:pt x="2878607" y="239903"/>
                  </a:lnTo>
                  <a:lnTo>
                    <a:pt x="2881655" y="239395"/>
                  </a:lnTo>
                  <a:lnTo>
                    <a:pt x="2887370" y="238633"/>
                  </a:lnTo>
                  <a:lnTo>
                    <a:pt x="2898927" y="231267"/>
                  </a:lnTo>
                  <a:lnTo>
                    <a:pt x="2912008" y="171323"/>
                  </a:lnTo>
                  <a:lnTo>
                    <a:pt x="2918764" y="139827"/>
                  </a:lnTo>
                  <a:lnTo>
                    <a:pt x="2946806" y="9398"/>
                  </a:lnTo>
                  <a:lnTo>
                    <a:pt x="2947187" y="723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" name="object 13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910284" y="5744933"/>
              <a:ext cx="775890" cy="280323"/>
            </a:xfrm>
            <a:prstGeom prst="rect">
              <a:avLst/>
            </a:prstGeom>
          </p:spPr>
        </p:pic>
      </p:grpSp>
      <p:pic>
        <p:nvPicPr>
          <p:cNvPr id="14" name="object 14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9898380" y="4613147"/>
            <a:ext cx="1952244" cy="1961388"/>
          </a:xfrm>
          <a:prstGeom prst="rect">
            <a:avLst/>
          </a:prstGeom>
        </p:spPr>
      </p:pic>
      <p:sp>
        <p:nvSpPr>
          <p:cNvPr id="17" name="object 2">
            <a:extLst>
              <a:ext uri="{FF2B5EF4-FFF2-40B4-BE49-F238E27FC236}">
                <a16:creationId xmlns:a16="http://schemas.microsoft.com/office/drawing/2014/main" id="{2A3F66BF-FC02-1144-83A0-9053C5480B2D}"/>
              </a:ext>
            </a:extLst>
          </p:cNvPr>
          <p:cNvSpPr txBox="1">
            <a:spLocks/>
          </p:cNvSpPr>
          <p:nvPr/>
        </p:nvSpPr>
        <p:spPr>
          <a:xfrm>
            <a:off x="918159" y="574370"/>
            <a:ext cx="10359441" cy="112017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>
              <a:spcBef>
                <a:spcPts val="95"/>
              </a:spcBef>
            </a:pPr>
            <a:r>
              <a:rPr lang="en-US" sz="3600" kern="0" dirty="0"/>
              <a:t>After Testing - Licensed Utah Educators Shall Ensure That: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918159" y="1676400"/>
            <a:ext cx="9103664" cy="370550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88315" marR="5080" indent="-476250">
              <a:spcBef>
                <a:spcPts val="95"/>
              </a:spcBef>
              <a:buFont typeface="Symbol"/>
              <a:buChar char=""/>
              <a:tabLst>
                <a:tab pos="488950" algn="l"/>
              </a:tabLst>
            </a:pPr>
            <a:r>
              <a:rPr sz="2400" dirty="0">
                <a:latin typeface="Arial"/>
                <a:cs typeface="Arial"/>
              </a:rPr>
              <a:t>Use a student's score from a state assessment to 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improve</a:t>
            </a:r>
            <a:r>
              <a:rPr sz="2400" dirty="0">
                <a:latin typeface="Arial"/>
                <a:cs typeface="Arial"/>
              </a:rPr>
              <a:t> the student's academic grade for or demonstrate the student's competency within a relevant course (</a:t>
            </a:r>
            <a:r>
              <a:rPr sz="2400" dirty="0">
                <a:solidFill>
                  <a:srgbClr val="0000FF"/>
                </a:solidFill>
                <a:latin typeface="Arial"/>
                <a:cs typeface="Arial"/>
                <a:hlinkClick r:id="rId2"/>
              </a:rPr>
              <a:t>53E-4-3 (302-305)</a:t>
            </a:r>
            <a:r>
              <a:rPr sz="2400" dirty="0">
                <a:latin typeface="Arial"/>
                <a:cs typeface="Arial"/>
              </a:rPr>
              <a:t>).</a:t>
            </a:r>
          </a:p>
          <a:p>
            <a:pPr marL="1268095" marR="137160" lvl="1" indent="-526415">
              <a:buFont typeface="Times New Roman"/>
              <a:buChar char="o"/>
              <a:tabLst>
                <a:tab pos="1268095" algn="l"/>
                <a:tab pos="1268730" algn="l"/>
              </a:tabLst>
            </a:pPr>
            <a:r>
              <a:rPr sz="2400" dirty="0">
                <a:latin typeface="Arial"/>
                <a:cs typeface="Arial"/>
              </a:rPr>
              <a:t>REMEMBER: Using a student's score from a stat</a:t>
            </a:r>
            <a:r>
              <a:rPr lang="en-US" sz="2400" dirty="0">
                <a:latin typeface="Arial"/>
                <a:cs typeface="Arial"/>
              </a:rPr>
              <a:t>ewide</a:t>
            </a:r>
            <a:r>
              <a:rPr sz="2400" dirty="0">
                <a:latin typeface="Arial"/>
                <a:cs typeface="Arial"/>
              </a:rPr>
              <a:t> assessment can only IMPROVE a student's grade - not hurt it.</a:t>
            </a:r>
          </a:p>
          <a:p>
            <a:pPr marL="1268095" marR="172085" lvl="1" indent="-526415">
              <a:buFont typeface="Times New Roman"/>
              <a:buChar char="o"/>
              <a:tabLst>
                <a:tab pos="1268095" algn="l"/>
                <a:tab pos="1268730" algn="l"/>
                <a:tab pos="6639559" algn="l"/>
              </a:tabLst>
            </a:pPr>
            <a:r>
              <a:rPr sz="2400" dirty="0">
                <a:latin typeface="Arial"/>
                <a:cs typeface="Arial"/>
              </a:rPr>
              <a:t>If a student is proficient or higher on a state</a:t>
            </a:r>
            <a:r>
              <a:rPr lang="en-US" sz="2400" dirty="0">
                <a:latin typeface="Arial"/>
                <a:cs typeface="Arial"/>
              </a:rPr>
              <a:t>wide</a:t>
            </a:r>
            <a:r>
              <a:rPr sz="2400" dirty="0">
                <a:latin typeface="Arial"/>
                <a:cs typeface="Arial"/>
              </a:rPr>
              <a:t> assessment, they receive 100% of the points possible.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If a student is not proficient on a state assessment, the grade cannot be</a:t>
            </a:r>
            <a:r>
              <a:rPr lang="en-US" sz="2400" dirty="0">
                <a:latin typeface="Arial"/>
                <a:cs typeface="Arial"/>
              </a:rPr>
              <a:t> negatively</a:t>
            </a:r>
            <a:r>
              <a:rPr sz="2400" dirty="0">
                <a:latin typeface="Arial"/>
                <a:cs typeface="Arial"/>
              </a:rPr>
              <a:t> impacted.</a:t>
            </a:r>
            <a:endParaRPr lang="en-US" sz="2400" dirty="0">
              <a:latin typeface="Arial"/>
              <a:cs typeface="Arial"/>
            </a:endParaRPr>
          </a:p>
        </p:txBody>
      </p:sp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021823" y="4672584"/>
            <a:ext cx="1952244" cy="1961388"/>
          </a:xfrm>
          <a:prstGeom prst="rect">
            <a:avLst/>
          </a:prstGeom>
        </p:spPr>
      </p:pic>
      <p:sp>
        <p:nvSpPr>
          <p:cNvPr id="7" name="object 2">
            <a:extLst>
              <a:ext uri="{FF2B5EF4-FFF2-40B4-BE49-F238E27FC236}">
                <a16:creationId xmlns:a16="http://schemas.microsoft.com/office/drawing/2014/main" id="{01D26830-A9D6-8041-CA61-C728A0978E99}"/>
              </a:ext>
            </a:extLst>
          </p:cNvPr>
          <p:cNvSpPr txBox="1">
            <a:spLocks/>
          </p:cNvSpPr>
          <p:nvPr/>
        </p:nvSpPr>
        <p:spPr>
          <a:xfrm>
            <a:off x="918159" y="574370"/>
            <a:ext cx="10359441" cy="56618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>
              <a:spcBef>
                <a:spcPts val="95"/>
              </a:spcBef>
            </a:pPr>
            <a:r>
              <a:rPr lang="en-US" sz="3600" kern="0" dirty="0"/>
              <a:t>After Testing - Licensed Utah Educators May: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021823" y="4672584"/>
            <a:ext cx="1952244" cy="1961388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70991" y="609600"/>
            <a:ext cx="10028555" cy="13652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/>
              <a:t>Other things to note about using a student's score as part of a grade: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70991" y="2197252"/>
            <a:ext cx="10622915" cy="259750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88315" marR="1403350" indent="-476250">
              <a:lnSpc>
                <a:spcPct val="100400"/>
              </a:lnSpc>
              <a:spcBef>
                <a:spcPts val="95"/>
              </a:spcBef>
              <a:buFont typeface="Symbol"/>
              <a:buChar char=""/>
              <a:tabLst>
                <a:tab pos="488315" algn="l"/>
                <a:tab pos="488950" algn="l"/>
                <a:tab pos="2416175" algn="l"/>
              </a:tabLst>
            </a:pPr>
            <a:r>
              <a:rPr sz="2800" dirty="0">
                <a:latin typeface="Arial"/>
                <a:cs typeface="Arial"/>
              </a:rPr>
              <a:t>REMEMBER: Students cannot be rewarded for taking a state</a:t>
            </a:r>
            <a:r>
              <a:rPr lang="en-US" sz="2800" dirty="0">
                <a:latin typeface="Arial"/>
                <a:cs typeface="Arial"/>
              </a:rPr>
              <a:t>wide</a:t>
            </a:r>
            <a:r>
              <a:rPr sz="2800" dirty="0">
                <a:latin typeface="Arial"/>
                <a:cs typeface="Arial"/>
              </a:rPr>
              <a:t> assessment.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For example:</a:t>
            </a:r>
          </a:p>
          <a:p>
            <a:pPr marL="1268095" lvl="1" indent="-526415">
              <a:lnSpc>
                <a:spcPct val="100000"/>
              </a:lnSpc>
              <a:spcBef>
                <a:spcPts val="15"/>
              </a:spcBef>
              <a:buFont typeface="Times New Roman"/>
              <a:buChar char="o"/>
              <a:tabLst>
                <a:tab pos="1268095" algn="l"/>
                <a:tab pos="1268730" algn="l"/>
              </a:tabLst>
            </a:pPr>
            <a:r>
              <a:rPr sz="2800" dirty="0">
                <a:latin typeface="Arial"/>
                <a:cs typeface="Arial"/>
              </a:rPr>
              <a:t>Educators cannot assign participation points</a:t>
            </a:r>
            <a:r>
              <a:rPr lang="en-US" sz="2800" dirty="0">
                <a:latin typeface="Arial"/>
                <a:cs typeface="Arial"/>
              </a:rPr>
              <a:t> or extra credit</a:t>
            </a:r>
            <a:r>
              <a:rPr sz="2800" dirty="0">
                <a:latin typeface="Arial"/>
                <a:cs typeface="Arial"/>
              </a:rPr>
              <a:t> on students' grades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for taking a state</a:t>
            </a:r>
            <a:r>
              <a:rPr lang="en-US" sz="2800" dirty="0">
                <a:latin typeface="Arial"/>
                <a:cs typeface="Arial"/>
              </a:rPr>
              <a:t>wide</a:t>
            </a:r>
            <a:r>
              <a:rPr sz="2800" dirty="0">
                <a:latin typeface="Arial"/>
                <a:cs typeface="Arial"/>
              </a:rPr>
              <a:t> assessment.</a:t>
            </a:r>
          </a:p>
          <a:p>
            <a:pPr marL="1268095" marR="86360" lvl="1" indent="-526415">
              <a:lnSpc>
                <a:spcPct val="100400"/>
              </a:lnSpc>
              <a:buFont typeface="Times New Roman"/>
              <a:buChar char="o"/>
              <a:tabLst>
                <a:tab pos="1268095" algn="l"/>
                <a:tab pos="1268730" algn="l"/>
              </a:tabLst>
            </a:pPr>
            <a:r>
              <a:rPr sz="2800" dirty="0">
                <a:latin typeface="Arial"/>
                <a:cs typeface="Arial"/>
              </a:rPr>
              <a:t>Treats or prizes cannot be given out for </a:t>
            </a:r>
            <a:r>
              <a:rPr lang="en-US" sz="2800" dirty="0">
                <a:latin typeface="Arial"/>
                <a:cs typeface="Arial"/>
              </a:rPr>
              <a:t>proficiency</a:t>
            </a:r>
            <a:r>
              <a:rPr sz="2800" dirty="0">
                <a:latin typeface="Arial"/>
                <a:cs typeface="Arial"/>
              </a:rPr>
              <a:t> </a:t>
            </a:r>
            <a:r>
              <a:rPr lang="en-US" sz="2800" dirty="0">
                <a:latin typeface="Arial"/>
                <a:cs typeface="Arial"/>
              </a:rPr>
              <a:t>or improving performance</a:t>
            </a:r>
            <a:r>
              <a:rPr sz="2800" dirty="0">
                <a:latin typeface="Arial"/>
                <a:cs typeface="Arial"/>
              </a:rPr>
              <a:t> on a state</a:t>
            </a:r>
            <a:r>
              <a:rPr lang="en-US" sz="2800" dirty="0">
                <a:latin typeface="Arial"/>
                <a:cs typeface="Arial"/>
              </a:rPr>
              <a:t>wide</a:t>
            </a:r>
            <a:r>
              <a:rPr sz="2800" dirty="0">
                <a:latin typeface="Arial"/>
                <a:cs typeface="Arial"/>
              </a:rPr>
              <a:t> assessment.</a:t>
            </a:r>
            <a:endParaRPr lang="en-US" sz="2800" dirty="0">
              <a:latin typeface="Arial"/>
              <a:cs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43000" y="574370"/>
            <a:ext cx="10075697" cy="6892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A</a:t>
            </a:r>
            <a:r>
              <a:rPr lang="en-US" dirty="0"/>
              <a:t>fter</a:t>
            </a:r>
            <a:r>
              <a:rPr dirty="0"/>
              <a:t> </a:t>
            </a:r>
            <a:r>
              <a:rPr lang="en-US" dirty="0"/>
              <a:t>T</a:t>
            </a:r>
            <a:r>
              <a:rPr dirty="0"/>
              <a:t>estin</a:t>
            </a:r>
            <a:r>
              <a:rPr lang="en-US" dirty="0"/>
              <a:t>g:</a:t>
            </a:r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129862" y="1752600"/>
            <a:ext cx="10075697" cy="370934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9530">
              <a:spcBef>
                <a:spcPts val="105"/>
              </a:spcBef>
            </a:pPr>
            <a:r>
              <a:rPr sz="2400" b="1" dirty="0">
                <a:latin typeface="Arial"/>
                <a:cs typeface="Arial"/>
              </a:rPr>
              <a:t>Educators May NOT…</a:t>
            </a:r>
            <a:endParaRPr sz="2400" dirty="0">
              <a:latin typeface="Arial"/>
              <a:cs typeface="Arial"/>
            </a:endParaRPr>
          </a:p>
          <a:p>
            <a:pPr marL="278765" marR="182245" indent="-229235">
              <a:spcBef>
                <a:spcPts val="940"/>
              </a:spcBef>
              <a:buChar char="•"/>
              <a:tabLst>
                <a:tab pos="279400" algn="l"/>
              </a:tabLst>
            </a:pPr>
            <a:r>
              <a:rPr sz="2400" dirty="0">
                <a:latin typeface="Arial"/>
                <a:cs typeface="Arial"/>
              </a:rPr>
              <a:t>Use a student’s score on a state</a:t>
            </a:r>
            <a:r>
              <a:rPr lang="en-US" sz="2400" dirty="0">
                <a:latin typeface="Arial"/>
                <a:cs typeface="Arial"/>
              </a:rPr>
              <a:t>wide </a:t>
            </a:r>
            <a:r>
              <a:rPr sz="2400" dirty="0">
                <a:latin typeface="Arial"/>
                <a:cs typeface="Arial"/>
              </a:rPr>
              <a:t>assessment as the sole source to determine whether the student may advance to the next grade level.</a:t>
            </a:r>
          </a:p>
          <a:p>
            <a:pPr marL="278765" marR="145415" indent="-229235">
              <a:spcBef>
                <a:spcPts val="975"/>
              </a:spcBef>
              <a:buChar char="•"/>
              <a:tabLst>
                <a:tab pos="279400" algn="l"/>
              </a:tabLst>
            </a:pPr>
            <a:r>
              <a:rPr sz="2400" dirty="0">
                <a:latin typeface="Arial"/>
                <a:cs typeface="Arial"/>
              </a:rPr>
              <a:t>Use a student's score on a state</a:t>
            </a:r>
            <a:r>
              <a:rPr lang="en-US" sz="2400" dirty="0">
                <a:latin typeface="Arial"/>
                <a:cs typeface="Arial"/>
              </a:rPr>
              <a:t>wide </a:t>
            </a:r>
            <a:r>
              <a:rPr sz="2400" dirty="0">
                <a:latin typeface="Arial"/>
                <a:cs typeface="Arial"/>
              </a:rPr>
              <a:t>assessment to determine an overall grade for the course.</a:t>
            </a:r>
          </a:p>
          <a:p>
            <a:pPr marL="278765" marR="5080" indent="-229235">
              <a:spcBef>
                <a:spcPts val="1019"/>
              </a:spcBef>
              <a:buChar char="•"/>
              <a:tabLst>
                <a:tab pos="279400" algn="l"/>
              </a:tabLst>
            </a:pPr>
            <a:r>
              <a:rPr sz="2400" dirty="0">
                <a:latin typeface="Arial"/>
                <a:cs typeface="Arial"/>
              </a:rPr>
              <a:t>Prohibit a student from enrolling in an honors, advanced placement,  or International Baccalaureate course based on a student’s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score on a state</a:t>
            </a:r>
            <a:r>
              <a:rPr lang="en-US" sz="2400" dirty="0">
                <a:latin typeface="Arial"/>
                <a:cs typeface="Arial"/>
              </a:rPr>
              <a:t>wide </a:t>
            </a:r>
            <a:r>
              <a:rPr sz="2400" dirty="0">
                <a:latin typeface="Arial"/>
                <a:cs typeface="Arial"/>
              </a:rPr>
              <a:t>assessment or because the student  was exempted from taking the state</a:t>
            </a:r>
            <a:r>
              <a:rPr lang="en-US" sz="2400" dirty="0">
                <a:latin typeface="Arial"/>
                <a:cs typeface="Arial"/>
              </a:rPr>
              <a:t>wide </a:t>
            </a:r>
            <a:r>
              <a:rPr sz="2400" dirty="0">
                <a:latin typeface="Arial"/>
                <a:cs typeface="Arial"/>
              </a:rPr>
              <a:t>assessment</a:t>
            </a:r>
            <a:r>
              <a:rPr lang="en-US" sz="2400" dirty="0">
                <a:latin typeface="Arial"/>
                <a:cs typeface="Arial"/>
              </a:rPr>
              <a:t> (</a:t>
            </a:r>
            <a:r>
              <a:rPr lang="en-US" sz="2400" u="sng" dirty="0">
                <a:solidFill>
                  <a:srgbClr val="0000FF"/>
                </a:solidFill>
                <a:uFill>
                  <a:solidFill>
                    <a:srgbClr val="0461C1"/>
                  </a:solidFill>
                </a:uFill>
                <a:latin typeface="Arial"/>
                <a:cs typeface="Arial"/>
                <a:hlinkClick r:id="rId2"/>
              </a:rPr>
              <a:t>R277-404-6</a:t>
            </a:r>
            <a:r>
              <a:rPr lang="en-US" sz="2400" u="sng" dirty="0">
                <a:uFill>
                  <a:solidFill>
                    <a:srgbClr val="0461C1"/>
                  </a:solidFill>
                </a:uFill>
                <a:latin typeface="Arial"/>
                <a:cs typeface="Arial"/>
              </a:rPr>
              <a:t>)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8159" y="574370"/>
            <a:ext cx="8999321" cy="6892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Unethical Testing Practices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8159" y="1773758"/>
            <a:ext cx="9747986" cy="207556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6195" marR="5080">
              <a:lnSpc>
                <a:spcPct val="100000"/>
              </a:lnSpc>
              <a:spcBef>
                <a:spcPts val="105"/>
              </a:spcBef>
            </a:pPr>
            <a:r>
              <a:rPr sz="3200" b="1" dirty="0">
                <a:latin typeface="Arial"/>
                <a:cs typeface="Arial"/>
              </a:rPr>
              <a:t>Review the Unethical Testing Practices on pages 3 and 4 of the  Standard Test Administration and Testing Ethics Policy.</a:t>
            </a:r>
            <a:endParaRPr sz="32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150"/>
              </a:spcBef>
            </a:pPr>
            <a:endParaRPr sz="2800" dirty="0">
              <a:latin typeface="Arial"/>
              <a:cs typeface="Arial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976104" y="4613147"/>
            <a:ext cx="1952244" cy="196138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8159" y="574370"/>
            <a:ext cx="10359441" cy="6892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dirty="0"/>
              <a:t>Examples of </a:t>
            </a:r>
            <a:r>
              <a:rPr dirty="0"/>
              <a:t>Unethical Testing Practices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8159" y="1524000"/>
            <a:ext cx="9747986" cy="49378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69900" indent="-457200">
              <a:lnSpc>
                <a:spcPct val="100000"/>
              </a:lnSpc>
              <a:spcBef>
                <a:spcPts val="1150"/>
              </a:spcBef>
              <a:buFont typeface="Arial" panose="020B0604020202020204" pitchFamily="34" charset="0"/>
              <a:buChar char="•"/>
            </a:pPr>
            <a:r>
              <a:rPr lang="en-US" sz="2600" dirty="0">
                <a:latin typeface="Arial"/>
                <a:cs typeface="Arial"/>
              </a:rPr>
              <a:t>Providing instruction from test questions or items</a:t>
            </a:r>
          </a:p>
          <a:p>
            <a:pPr marL="469900" indent="-457200">
              <a:lnSpc>
                <a:spcPct val="100000"/>
              </a:lnSpc>
              <a:spcBef>
                <a:spcPts val="1150"/>
              </a:spcBef>
              <a:buFont typeface="Arial" panose="020B0604020202020204" pitchFamily="34" charset="0"/>
              <a:buChar char="•"/>
            </a:pPr>
            <a:r>
              <a:rPr lang="en-US" sz="2600" dirty="0">
                <a:latin typeface="Arial"/>
                <a:cs typeface="Arial"/>
              </a:rPr>
              <a:t>Changing student responses in a test</a:t>
            </a:r>
          </a:p>
          <a:p>
            <a:pPr marL="469900" indent="-457200">
              <a:lnSpc>
                <a:spcPct val="100000"/>
              </a:lnSpc>
              <a:spcBef>
                <a:spcPts val="1150"/>
              </a:spcBef>
              <a:buFont typeface="Arial" panose="020B0604020202020204" pitchFamily="34" charset="0"/>
              <a:buChar char="•"/>
            </a:pPr>
            <a:r>
              <a:rPr lang="en-US" sz="2600" dirty="0">
                <a:latin typeface="Arial"/>
                <a:cs typeface="Arial"/>
              </a:rPr>
              <a:t>Rewording or clarifying a student’s test questions</a:t>
            </a:r>
          </a:p>
          <a:p>
            <a:pPr marL="469900" indent="-457200">
              <a:lnSpc>
                <a:spcPct val="100000"/>
              </a:lnSpc>
              <a:spcBef>
                <a:spcPts val="1150"/>
              </a:spcBef>
              <a:buFont typeface="Arial" panose="020B0604020202020204" pitchFamily="34" charset="0"/>
              <a:buChar char="•"/>
            </a:pPr>
            <a:r>
              <a:rPr lang="en-US" sz="2600" dirty="0">
                <a:latin typeface="Arial"/>
                <a:cs typeface="Arial"/>
              </a:rPr>
              <a:t>Allowing students to use unauthorized resources to help them on the test (i.e., calculators on the grades 3-5 RISE math assessment)</a:t>
            </a:r>
          </a:p>
          <a:p>
            <a:pPr marL="469900" indent="-457200">
              <a:lnSpc>
                <a:spcPct val="100000"/>
              </a:lnSpc>
              <a:spcBef>
                <a:spcPts val="1150"/>
              </a:spcBef>
              <a:buFont typeface="Arial" panose="020B0604020202020204" pitchFamily="34" charset="0"/>
              <a:buChar char="•"/>
            </a:pPr>
            <a:r>
              <a:rPr lang="en-US" sz="2600" dirty="0">
                <a:latin typeface="Arial"/>
                <a:cs typeface="Arial"/>
              </a:rPr>
              <a:t>Displaying materials on classroom walls that are part of a test</a:t>
            </a:r>
          </a:p>
          <a:p>
            <a:pPr marL="469900" indent="-457200">
              <a:lnSpc>
                <a:spcPct val="100000"/>
              </a:lnSpc>
              <a:spcBef>
                <a:spcPts val="1150"/>
              </a:spcBef>
              <a:buFont typeface="Arial" panose="020B0604020202020204" pitchFamily="34" charset="0"/>
              <a:buChar char="•"/>
            </a:pPr>
            <a:r>
              <a:rPr lang="en-US" sz="2600" dirty="0">
                <a:latin typeface="Arial"/>
                <a:cs typeface="Arial"/>
              </a:rPr>
              <a:t>Suggesting to a student that they should re-think their responses</a:t>
            </a:r>
          </a:p>
          <a:p>
            <a:pPr marL="469900" indent="-457200">
              <a:lnSpc>
                <a:spcPct val="100000"/>
              </a:lnSpc>
              <a:spcBef>
                <a:spcPts val="1150"/>
              </a:spcBef>
              <a:buFont typeface="Arial" panose="020B0604020202020204" pitchFamily="34" charset="0"/>
              <a:buChar char="•"/>
            </a:pPr>
            <a:r>
              <a:rPr lang="en-US" sz="2600" dirty="0">
                <a:latin typeface="Arial"/>
                <a:cs typeface="Arial"/>
              </a:rPr>
              <a:t>Encouraging parents to opt their child out of a test</a:t>
            </a:r>
            <a:endParaRPr sz="26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44104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4400" y="511505"/>
            <a:ext cx="6400799" cy="6892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400" dirty="0">
                <a:latin typeface="Arial"/>
                <a:cs typeface="Arial"/>
              </a:rPr>
              <a:t>Testing Ethics Violations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4400" y="2286000"/>
            <a:ext cx="10258398" cy="2116455"/>
          </a:xfrm>
          <a:prstGeom prst="rect">
            <a:avLst/>
          </a:prstGeom>
        </p:spPr>
        <p:txBody>
          <a:bodyPr vert="horz" wrap="square" lIns="0" tIns="129539" rIns="0" bIns="0" rtlCol="0">
            <a:spAutoFit/>
          </a:bodyPr>
          <a:lstStyle/>
          <a:p>
            <a:pPr marL="12700" marR="5080">
              <a:lnSpc>
                <a:spcPts val="7820"/>
              </a:lnSpc>
              <a:spcBef>
                <a:spcPts val="1019"/>
              </a:spcBef>
            </a:pPr>
            <a:r>
              <a:rPr sz="7200" dirty="0">
                <a:latin typeface="Arial"/>
                <a:cs typeface="Arial"/>
              </a:rPr>
              <a:t>To whom do I report a testing ethics violation?</a:t>
            </a: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898380" y="4613147"/>
            <a:ext cx="1952244" cy="196138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5570209-EDB2-82D9-9D17-76448688086E}"/>
              </a:ext>
            </a:extLst>
          </p:cNvPr>
          <p:cNvSpPr txBox="1"/>
          <p:nvPr/>
        </p:nvSpPr>
        <p:spPr>
          <a:xfrm>
            <a:off x="3429000" y="4724400"/>
            <a:ext cx="5334000" cy="1714500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677093-0062-58CD-96E5-D8B02C860D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Jordan District’s Assessment Director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6AC430-EE4F-AA65-AF3F-D19AF54C37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4984" y="2057400"/>
            <a:ext cx="10362031" cy="2318583"/>
          </a:xfrm>
        </p:spPr>
        <p:txBody>
          <a:bodyPr/>
          <a:lstStyle/>
          <a:p>
            <a:pPr marL="187960" marR="751205" algn="just">
              <a:lnSpc>
                <a:spcPct val="100000"/>
              </a:lnSpc>
              <a:spcBef>
                <a:spcPts val="409"/>
              </a:spcBef>
            </a:pPr>
            <a:r>
              <a:rPr lang="en-US" sz="3600" dirty="0">
                <a:latin typeface="Arial"/>
                <a:cs typeface="Arial"/>
              </a:rPr>
              <a:t>Ben Jameson</a:t>
            </a:r>
          </a:p>
          <a:p>
            <a:pPr marL="187960" marR="751205" algn="just">
              <a:lnSpc>
                <a:spcPct val="100000"/>
              </a:lnSpc>
              <a:spcBef>
                <a:spcPts val="409"/>
              </a:spcBef>
            </a:pPr>
            <a:r>
              <a:rPr lang="en-US" sz="3600" dirty="0">
                <a:latin typeface="Arial"/>
                <a:cs typeface="Arial"/>
              </a:rPr>
              <a:t>801-567-8243 </a:t>
            </a:r>
            <a:r>
              <a:rPr lang="en-US" sz="3600" dirty="0">
                <a:latin typeface="Arial"/>
                <a:cs typeface="Arial"/>
                <a:hlinkClick r:id="rId3"/>
              </a:rPr>
              <a:t>ben.jameson@jordandistrict.org</a:t>
            </a:r>
            <a:endParaRPr lang="en-US" sz="3600" dirty="0">
              <a:latin typeface="Arial"/>
              <a:cs typeface="Arial"/>
            </a:endParaRPr>
          </a:p>
          <a:p>
            <a:pPr marL="187960" marR="751205" algn="just">
              <a:lnSpc>
                <a:spcPct val="100000"/>
              </a:lnSpc>
              <a:spcBef>
                <a:spcPts val="409"/>
              </a:spcBef>
            </a:pPr>
            <a:r>
              <a:rPr lang="en-US" sz="3600" dirty="0">
                <a:latin typeface="Arial"/>
                <a:cs typeface="Arial"/>
                <a:hlinkClick r:id="rId4"/>
              </a:rPr>
              <a:t>https://assessments.jordandistrict.org/</a:t>
            </a:r>
            <a:endParaRPr lang="en-US" sz="3600" dirty="0">
              <a:latin typeface="Arial"/>
              <a:cs typeface="Arial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63EE6A1-7652-4B7D-10F9-9A805C1621F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24250" y="4724400"/>
            <a:ext cx="5143499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5131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8159" y="574370"/>
            <a:ext cx="9368841" cy="6892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Testing Ethics Violations Protocol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8159" y="1689465"/>
            <a:ext cx="10359441" cy="3636893"/>
          </a:xfrm>
          <a:prstGeom prst="rect">
            <a:avLst/>
          </a:prstGeom>
        </p:spPr>
        <p:txBody>
          <a:bodyPr vert="horz" wrap="square" lIns="0" tIns="762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sz="2400" b="1" dirty="0">
                <a:latin typeface="Arial"/>
                <a:cs typeface="Arial"/>
              </a:rPr>
              <a:t>Protocol:</a:t>
            </a:r>
            <a:endParaRPr sz="2400" dirty="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509"/>
              </a:spcBef>
              <a:buChar char="•"/>
              <a:tabLst>
                <a:tab pos="241300" algn="l"/>
              </a:tabLst>
            </a:pPr>
            <a:r>
              <a:rPr sz="2400" dirty="0">
                <a:latin typeface="Arial"/>
                <a:cs typeface="Arial"/>
              </a:rPr>
              <a:t>An initial investigation should be conducted at the school level</a:t>
            </a:r>
            <a:r>
              <a:rPr lang="en-US" sz="2400" dirty="0">
                <a:latin typeface="Arial"/>
                <a:cs typeface="Arial"/>
              </a:rPr>
              <a:t>.</a:t>
            </a:r>
            <a:endParaRPr sz="2400" dirty="0">
              <a:latin typeface="Arial"/>
              <a:cs typeface="Arial"/>
            </a:endParaRPr>
          </a:p>
          <a:p>
            <a:pPr marL="241300" marR="498475" indent="-228600">
              <a:lnSpc>
                <a:spcPts val="2310"/>
              </a:lnSpc>
              <a:spcBef>
                <a:spcPts val="1055"/>
              </a:spcBef>
              <a:buChar char="•"/>
              <a:tabLst>
                <a:tab pos="241300" algn="l"/>
              </a:tabLst>
            </a:pPr>
            <a:r>
              <a:rPr sz="2400" dirty="0">
                <a:latin typeface="Arial"/>
                <a:cs typeface="Arial"/>
              </a:rPr>
              <a:t>The </a:t>
            </a:r>
            <a:r>
              <a:rPr sz="2400" b="1" dirty="0">
                <a:solidFill>
                  <a:srgbClr val="FF0000"/>
                </a:solidFill>
                <a:latin typeface="Arial"/>
                <a:cs typeface="Arial"/>
              </a:rPr>
              <a:t>LEA assessment director </a:t>
            </a:r>
            <a:r>
              <a:rPr sz="2400" dirty="0">
                <a:latin typeface="Arial"/>
                <a:cs typeface="Arial"/>
              </a:rPr>
              <a:t>will review the initial investigation and  determine findings. Be sure to know who your assessment director is.</a:t>
            </a:r>
          </a:p>
          <a:p>
            <a:pPr marL="241300" marR="853440" indent="-228600">
              <a:lnSpc>
                <a:spcPts val="2310"/>
              </a:lnSpc>
              <a:spcBef>
                <a:spcPts val="965"/>
              </a:spcBef>
              <a:buChar char="•"/>
              <a:tabLst>
                <a:tab pos="241300" algn="l"/>
              </a:tabLst>
            </a:pPr>
            <a:r>
              <a:rPr sz="2400" dirty="0">
                <a:latin typeface="Arial"/>
                <a:cs typeface="Arial"/>
              </a:rPr>
              <a:t>If the violation is of sufficient concern, the incident may also be  forwarded to the Utah Professional Practices Advisory Commission  (UPPAC) for review</a:t>
            </a:r>
            <a:r>
              <a:rPr lang="en-US" sz="2400" dirty="0">
                <a:latin typeface="Arial"/>
                <a:cs typeface="Arial"/>
              </a:rPr>
              <a:t>.</a:t>
            </a:r>
            <a:endParaRPr sz="2400" dirty="0">
              <a:latin typeface="Arial"/>
              <a:cs typeface="Arial"/>
            </a:endParaRPr>
          </a:p>
          <a:p>
            <a:pPr marL="241300" marR="5080" indent="-228600" algn="just">
              <a:lnSpc>
                <a:spcPts val="2310"/>
              </a:lnSpc>
              <a:spcBef>
                <a:spcPts val="1000"/>
              </a:spcBef>
              <a:buChar char="•"/>
              <a:tabLst>
                <a:tab pos="241300" algn="l"/>
              </a:tabLst>
            </a:pPr>
            <a:r>
              <a:rPr sz="2400" dirty="0">
                <a:latin typeface="Arial"/>
                <a:cs typeface="Arial"/>
              </a:rPr>
              <a:t>If inappropriate practices are substantiated, educators or other staff may  receive further training or a reprimand, be subject to disciplinary action, be terminated, and/or lose their Utah teaching license</a:t>
            </a:r>
            <a:r>
              <a:rPr lang="en-US" sz="2600" dirty="0">
                <a:latin typeface="Arial"/>
                <a:cs typeface="Arial"/>
              </a:rPr>
              <a:t>.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8159" y="574370"/>
            <a:ext cx="8225841" cy="6892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Unethical Testing Practices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898380" y="4613147"/>
            <a:ext cx="1952244" cy="1961388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xfrm>
            <a:off x="918159" y="1723466"/>
            <a:ext cx="10435641" cy="2643031"/>
          </a:xfrm>
          <a:prstGeom prst="rect">
            <a:avLst/>
          </a:prstGeom>
        </p:spPr>
        <p:txBody>
          <a:bodyPr vert="horz" wrap="square" lIns="0" tIns="46990" rIns="0" bIns="0" rtlCol="0">
            <a:spAutoFit/>
          </a:bodyPr>
          <a:lstStyle/>
          <a:p>
            <a:pPr marL="20955" marR="5080">
              <a:lnSpc>
                <a:spcPts val="4029"/>
              </a:lnSpc>
              <a:spcBef>
                <a:spcPts val="370"/>
              </a:spcBef>
            </a:pPr>
            <a:r>
              <a:rPr dirty="0"/>
              <a:t>Remember, we want to know what the STUDENT knows and can do.</a:t>
            </a:r>
          </a:p>
          <a:p>
            <a:pPr marL="20955" marR="86995">
              <a:lnSpc>
                <a:spcPct val="90100"/>
              </a:lnSpc>
              <a:spcBef>
                <a:spcPts val="870"/>
              </a:spcBef>
            </a:pPr>
            <a:r>
              <a:rPr b="1" dirty="0">
                <a:latin typeface="Arial"/>
                <a:cs typeface="Arial"/>
              </a:rPr>
              <a:t>If your actions will cause students to NOT receive a </a:t>
            </a:r>
            <a:r>
              <a:rPr u="heavy" dirty="0">
                <a:uFill>
                  <a:solidFill>
                    <a:srgbClr val="000000"/>
                  </a:solidFill>
                </a:uFill>
              </a:rPr>
              <a:t>valid</a:t>
            </a:r>
            <a:r>
              <a:rPr dirty="0"/>
              <a:t> </a:t>
            </a:r>
            <a:r>
              <a:rPr b="1" dirty="0">
                <a:latin typeface="Arial"/>
                <a:cs typeface="Arial"/>
              </a:rPr>
              <a:t>and </a:t>
            </a:r>
            <a:r>
              <a:rPr u="heavy" dirty="0">
                <a:uFill>
                  <a:solidFill>
                    <a:srgbClr val="000000"/>
                  </a:solidFill>
                </a:uFill>
              </a:rPr>
              <a:t>reliable</a:t>
            </a:r>
            <a:r>
              <a:rPr dirty="0"/>
              <a:t> </a:t>
            </a:r>
            <a:r>
              <a:rPr b="1" dirty="0">
                <a:latin typeface="Arial"/>
                <a:cs typeface="Arial"/>
              </a:rPr>
              <a:t>score that accurately reflects what they know and can do, don’t do it!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3401" y="562813"/>
            <a:ext cx="11201400" cy="6892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Organization of the Policy and Presentation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36626" y="1403045"/>
            <a:ext cx="10311130" cy="777875"/>
          </a:xfrm>
          <a:prstGeom prst="rect">
            <a:avLst/>
          </a:prstGeom>
        </p:spPr>
        <p:txBody>
          <a:bodyPr vert="horz" wrap="square" lIns="0" tIns="56515" rIns="0" bIns="0" rtlCol="0">
            <a:spAutoFit/>
          </a:bodyPr>
          <a:lstStyle/>
          <a:p>
            <a:pPr marL="12700" marR="5080">
              <a:lnSpc>
                <a:spcPts val="2810"/>
              </a:lnSpc>
              <a:spcBef>
                <a:spcPts val="445"/>
              </a:spcBef>
            </a:pPr>
            <a:r>
              <a:rPr sz="2600" dirty="0">
                <a:latin typeface="Arial"/>
                <a:cs typeface="Arial"/>
              </a:rPr>
              <a:t>The </a:t>
            </a:r>
            <a:r>
              <a:rPr sz="2600" i="1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Standard Test Administration and Testing Ethics Policy</a:t>
            </a:r>
            <a:r>
              <a:rPr sz="2600" i="1" dirty="0">
                <a:solidFill>
                  <a:srgbClr val="0000FF"/>
                </a:solidFill>
                <a:latin typeface="Arial"/>
                <a:cs typeface="Arial"/>
                <a:hlinkClick r:id="rId2"/>
              </a:rPr>
              <a:t> </a:t>
            </a:r>
            <a:r>
              <a:rPr sz="2600" dirty="0">
                <a:latin typeface="Arial"/>
                <a:cs typeface="Arial"/>
              </a:rPr>
              <a:t>is organized by the  following headings.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36626" y="2313305"/>
            <a:ext cx="8149184" cy="44985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15100"/>
              </a:lnSpc>
              <a:spcBef>
                <a:spcPts val="95"/>
              </a:spcBef>
              <a:tabLst>
                <a:tab pos="1778000" algn="l"/>
              </a:tabLst>
            </a:pPr>
            <a:r>
              <a:rPr sz="2400" i="1" dirty="0">
                <a:solidFill>
                  <a:srgbClr val="FF0000"/>
                </a:solidFill>
                <a:latin typeface="Arial"/>
                <a:cs typeface="Arial"/>
              </a:rPr>
              <a:t>Click on the headings below to go to that part of the  presentation.	To return to </a:t>
            </a:r>
            <a:r>
              <a:rPr sz="2400" b="1" i="1" dirty="0">
                <a:solidFill>
                  <a:srgbClr val="FF0000"/>
                </a:solidFill>
                <a:latin typeface="Arial-BoldItalicMT"/>
                <a:cs typeface="Arial-BoldItalicMT"/>
              </a:rPr>
              <a:t>this slide, </a:t>
            </a:r>
            <a:r>
              <a:rPr sz="2400" i="1" dirty="0">
                <a:solidFill>
                  <a:srgbClr val="FF0000"/>
                </a:solidFill>
                <a:latin typeface="Arial"/>
                <a:cs typeface="Arial"/>
              </a:rPr>
              <a:t>click on the USBE seal.</a:t>
            </a:r>
            <a:endParaRPr sz="2400" dirty="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595"/>
              </a:spcBef>
              <a:buClr>
                <a:srgbClr val="000000"/>
              </a:buClr>
              <a:buFont typeface="Arial"/>
              <a:buChar char="•"/>
              <a:tabLst>
                <a:tab pos="241300" algn="l"/>
              </a:tabLst>
            </a:pPr>
            <a:r>
              <a:rPr sz="2600" i="1" u="sng" dirty="0">
                <a:solidFill>
                  <a:srgbClr val="0000FF"/>
                </a:solidFill>
                <a:uFill>
                  <a:solidFill>
                    <a:srgbClr val="0461C1"/>
                  </a:solidFill>
                </a:uFill>
                <a:latin typeface="Arial"/>
                <a:cs typeface="Arial"/>
                <a:hlinkClick r:id="rId3" action="ppaction://hlinksldjump"/>
              </a:rPr>
              <a:t>Purpose of testing</a:t>
            </a:r>
            <a:endParaRPr sz="2600" dirty="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409"/>
              </a:spcBef>
              <a:buClr>
                <a:srgbClr val="000000"/>
              </a:buClr>
              <a:buFont typeface="Arial"/>
              <a:buChar char="•"/>
              <a:tabLst>
                <a:tab pos="241300" algn="l"/>
              </a:tabLst>
            </a:pPr>
            <a:r>
              <a:rPr sz="2600" i="1" u="sng" dirty="0">
                <a:solidFill>
                  <a:srgbClr val="0000FF"/>
                </a:solidFill>
                <a:uFill>
                  <a:solidFill>
                    <a:srgbClr val="0461C1"/>
                  </a:solidFill>
                </a:uFill>
                <a:latin typeface="Arial"/>
                <a:cs typeface="Arial"/>
                <a:hlinkClick r:id="rId4" action="ppaction://hlinksldjump"/>
              </a:rPr>
              <a:t>Assessments</a:t>
            </a:r>
            <a:endParaRPr sz="2600" dirty="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375"/>
              </a:spcBef>
              <a:buClr>
                <a:srgbClr val="000000"/>
              </a:buClr>
              <a:buFont typeface="Arial"/>
              <a:buChar char="•"/>
              <a:tabLst>
                <a:tab pos="241300" algn="l"/>
              </a:tabLst>
            </a:pPr>
            <a:r>
              <a:rPr sz="2600" i="1" u="sng" dirty="0">
                <a:solidFill>
                  <a:srgbClr val="0000FF"/>
                </a:solidFill>
                <a:uFill>
                  <a:solidFill>
                    <a:srgbClr val="0461C1"/>
                  </a:solidFill>
                </a:uFill>
                <a:latin typeface="Arial"/>
                <a:cs typeface="Arial"/>
                <a:hlinkClick r:id="rId5" action="ppaction://hlinksldjump"/>
              </a:rPr>
              <a:t>Before Testing: Teaching Practices</a:t>
            </a:r>
            <a:endParaRPr sz="2600" dirty="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409"/>
              </a:spcBef>
              <a:buClr>
                <a:srgbClr val="000000"/>
              </a:buClr>
              <a:buFont typeface="Arial"/>
              <a:buChar char="•"/>
              <a:tabLst>
                <a:tab pos="241300" algn="l"/>
              </a:tabLst>
            </a:pPr>
            <a:r>
              <a:rPr sz="2600" i="1" u="sng" dirty="0">
                <a:solidFill>
                  <a:srgbClr val="0000FF"/>
                </a:solidFill>
                <a:uFill>
                  <a:solidFill>
                    <a:srgbClr val="0461C1"/>
                  </a:solidFill>
                </a:uFill>
                <a:latin typeface="Arial"/>
                <a:cs typeface="Arial"/>
                <a:hlinkClick r:id="rId6" action="ppaction://hlinksldjump"/>
              </a:rPr>
              <a:t>During Testing</a:t>
            </a:r>
            <a:endParaRPr sz="2600" dirty="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409"/>
              </a:spcBef>
              <a:buClr>
                <a:srgbClr val="000000"/>
              </a:buClr>
              <a:buFont typeface="Arial"/>
              <a:buChar char="•"/>
              <a:tabLst>
                <a:tab pos="241300" algn="l"/>
              </a:tabLst>
            </a:pPr>
            <a:r>
              <a:rPr sz="2600" i="1" u="sng" dirty="0">
                <a:solidFill>
                  <a:srgbClr val="0000FF"/>
                </a:solidFill>
                <a:uFill>
                  <a:solidFill>
                    <a:srgbClr val="0461C1"/>
                  </a:solidFill>
                </a:uFill>
                <a:latin typeface="Arial"/>
                <a:cs typeface="Arial"/>
                <a:hlinkClick r:id="rId7" action="ppaction://hlinksldjump"/>
              </a:rPr>
              <a:t>After Testing</a:t>
            </a:r>
            <a:endParaRPr sz="2600" dirty="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409"/>
              </a:spcBef>
              <a:buClr>
                <a:srgbClr val="000000"/>
              </a:buClr>
              <a:buFont typeface="Arial"/>
              <a:buChar char="•"/>
              <a:tabLst>
                <a:tab pos="241300" algn="l"/>
              </a:tabLst>
            </a:pPr>
            <a:r>
              <a:rPr sz="2600" i="1" u="sng" dirty="0">
                <a:solidFill>
                  <a:srgbClr val="0000FF"/>
                </a:solidFill>
                <a:uFill>
                  <a:solidFill>
                    <a:srgbClr val="0461C1"/>
                  </a:solidFill>
                </a:uFill>
                <a:latin typeface="Arial"/>
                <a:cs typeface="Arial"/>
                <a:hlinkClick r:id="rId8" action="ppaction://hlinksldjump"/>
              </a:rPr>
              <a:t>Unethical Testing Practices</a:t>
            </a:r>
            <a:endParaRPr sz="2600" dirty="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375"/>
              </a:spcBef>
              <a:buClr>
                <a:srgbClr val="000000"/>
              </a:buClr>
              <a:buFont typeface="Arial"/>
              <a:buChar char="•"/>
              <a:tabLst>
                <a:tab pos="241300" algn="l"/>
              </a:tabLst>
            </a:pPr>
            <a:r>
              <a:rPr sz="2600" i="1" u="sng" dirty="0">
                <a:solidFill>
                  <a:srgbClr val="0000FF"/>
                </a:solidFill>
                <a:uFill>
                  <a:solidFill>
                    <a:srgbClr val="0461C1"/>
                  </a:solidFill>
                </a:uFill>
                <a:latin typeface="Arial"/>
                <a:cs typeface="Arial"/>
                <a:hlinkClick r:id="rId9" action="ppaction://hlinksldjump"/>
              </a:rPr>
              <a:t>Testing Ethics Violations</a:t>
            </a:r>
            <a:endParaRPr sz="2600" dirty="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409"/>
              </a:spcBef>
              <a:buClr>
                <a:srgbClr val="000000"/>
              </a:buClr>
              <a:buFont typeface="Arial"/>
              <a:buChar char="•"/>
              <a:tabLst>
                <a:tab pos="241300" algn="l"/>
              </a:tabLst>
            </a:pPr>
            <a:r>
              <a:rPr sz="2600" i="1" u="sng" dirty="0">
                <a:solidFill>
                  <a:srgbClr val="0000FF"/>
                </a:solidFill>
                <a:uFill>
                  <a:solidFill>
                    <a:srgbClr val="0461C1"/>
                  </a:solidFill>
                </a:uFill>
                <a:latin typeface="Arial"/>
                <a:cs typeface="Arial"/>
                <a:hlinkClick r:id="rId10" action="ppaction://hlinksldjump"/>
              </a:rPr>
              <a:t>Resources</a:t>
            </a:r>
            <a:endParaRPr sz="2600" dirty="0">
              <a:latin typeface="Arial"/>
              <a:cs typeface="Arial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7620000" y="1864517"/>
            <a:ext cx="3923029" cy="2716437"/>
            <a:chOff x="7648956" y="1879092"/>
            <a:chExt cx="3923029" cy="2052955"/>
          </a:xfrm>
        </p:grpSpPr>
        <p:sp>
          <p:nvSpPr>
            <p:cNvPr id="6" name="object 6"/>
            <p:cNvSpPr/>
            <p:nvPr/>
          </p:nvSpPr>
          <p:spPr>
            <a:xfrm>
              <a:off x="8610219" y="2571369"/>
              <a:ext cx="254635" cy="89535"/>
            </a:xfrm>
            <a:custGeom>
              <a:avLst/>
              <a:gdLst/>
              <a:ahLst/>
              <a:cxnLst/>
              <a:rect l="l" t="t" r="r" b="b"/>
              <a:pathLst>
                <a:path w="254634" h="89535">
                  <a:moveTo>
                    <a:pt x="40385" y="0"/>
                  </a:moveTo>
                  <a:lnTo>
                    <a:pt x="0" y="64769"/>
                  </a:lnTo>
                  <a:lnTo>
                    <a:pt x="254634" y="89154"/>
                  </a:lnTo>
                  <a:lnTo>
                    <a:pt x="212597" y="20193"/>
                  </a:lnTo>
                  <a:lnTo>
                    <a:pt x="72643" y="20193"/>
                  </a:lnTo>
                  <a:lnTo>
                    <a:pt x="40385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" name="object 7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8650605" y="2441575"/>
              <a:ext cx="172211" cy="149987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7648956" y="1879092"/>
              <a:ext cx="1042035" cy="692785"/>
            </a:xfrm>
            <a:custGeom>
              <a:avLst/>
              <a:gdLst/>
              <a:ahLst/>
              <a:cxnLst/>
              <a:rect l="l" t="t" r="r" b="b"/>
              <a:pathLst>
                <a:path w="1042034" h="692785">
                  <a:moveTo>
                    <a:pt x="40385" y="0"/>
                  </a:moveTo>
                  <a:lnTo>
                    <a:pt x="0" y="64769"/>
                  </a:lnTo>
                  <a:lnTo>
                    <a:pt x="1001648" y="692277"/>
                  </a:lnTo>
                  <a:lnTo>
                    <a:pt x="1042034" y="627380"/>
                  </a:lnTo>
                  <a:lnTo>
                    <a:pt x="40385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8926830" y="2388870"/>
              <a:ext cx="2606040" cy="1504315"/>
            </a:xfrm>
            <a:custGeom>
              <a:avLst/>
              <a:gdLst/>
              <a:ahLst/>
              <a:cxnLst/>
              <a:rect l="l" t="t" r="r" b="b"/>
              <a:pathLst>
                <a:path w="2606040" h="1504314">
                  <a:moveTo>
                    <a:pt x="0" y="1504187"/>
                  </a:moveTo>
                  <a:lnTo>
                    <a:pt x="2606039" y="1504187"/>
                  </a:lnTo>
                  <a:lnTo>
                    <a:pt x="2606039" y="0"/>
                  </a:lnTo>
                  <a:lnTo>
                    <a:pt x="0" y="0"/>
                  </a:lnTo>
                  <a:lnTo>
                    <a:pt x="0" y="1504187"/>
                  </a:lnTo>
                  <a:close/>
                </a:path>
              </a:pathLst>
            </a:custGeom>
            <a:ln w="77724">
              <a:solidFill>
                <a:srgbClr val="006EC0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9005061" y="2590800"/>
            <a:ext cx="2304415" cy="1861407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15"/>
              </a:spcBef>
            </a:pPr>
            <a:r>
              <a:rPr lang="en-US" sz="2400" dirty="0">
                <a:latin typeface="Arial"/>
                <a:cs typeface="Arial"/>
              </a:rPr>
              <a:t>Have a copy of the testing ethics policy as you listen to the video.</a:t>
            </a:r>
            <a:endParaRPr sz="2400" dirty="0">
              <a:latin typeface="Arial"/>
              <a:cs typeface="Arial"/>
            </a:endParaRPr>
          </a:p>
        </p:txBody>
      </p:sp>
      <p:pic>
        <p:nvPicPr>
          <p:cNvPr id="11" name="object 11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9898380" y="4613147"/>
            <a:ext cx="1952244" cy="196138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F3AEE11-5089-1145-83BD-142B17B0E90D}"/>
              </a:ext>
            </a:extLst>
          </p:cNvPr>
          <p:cNvSpPr>
            <a:spLocks noGrp="1"/>
          </p:cNvSpPr>
          <p:nvPr>
            <p:ph type="subTitle" idx="4"/>
          </p:nvPr>
        </p:nvSpPr>
        <p:spPr>
          <a:xfrm>
            <a:off x="1828800" y="2057400"/>
            <a:ext cx="8538845" cy="1015663"/>
          </a:xfrm>
        </p:spPr>
        <p:txBody>
          <a:bodyPr/>
          <a:lstStyle/>
          <a:p>
            <a:pPr algn="ctr"/>
            <a:r>
              <a:rPr lang="en-US" sz="6600" b="1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2157313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8159" y="574370"/>
            <a:ext cx="5330241" cy="6892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Purpose of Testing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90600" y="1756613"/>
            <a:ext cx="8305799" cy="5036635"/>
          </a:xfrm>
          <a:prstGeom prst="rect">
            <a:avLst/>
          </a:prstGeom>
        </p:spPr>
        <p:txBody>
          <a:bodyPr vert="horz" wrap="square" lIns="0" tIns="42545" rIns="0" bIns="0" rtlCol="0">
            <a:spAutoFit/>
          </a:bodyPr>
          <a:lstStyle/>
          <a:p>
            <a:pPr marL="12700" marR="94615">
              <a:lnSpc>
                <a:spcPts val="3710"/>
              </a:lnSpc>
              <a:spcBef>
                <a:spcPts val="335"/>
              </a:spcBef>
            </a:pPr>
            <a:r>
              <a:rPr sz="3200" dirty="0">
                <a:latin typeface="Arial"/>
                <a:cs typeface="Arial"/>
              </a:rPr>
              <a:t>“When </a:t>
            </a:r>
            <a:r>
              <a:rPr sz="3200" b="1" dirty="0">
                <a:latin typeface="Arial"/>
                <a:cs typeface="Arial"/>
              </a:rPr>
              <a:t>administered properly</a:t>
            </a:r>
            <a:r>
              <a:rPr sz="3200" dirty="0">
                <a:latin typeface="Arial"/>
                <a:cs typeface="Arial"/>
              </a:rPr>
              <a:t>, state</a:t>
            </a:r>
            <a:r>
              <a:rPr lang="en-US" sz="3200" dirty="0">
                <a:latin typeface="Arial"/>
                <a:cs typeface="Arial"/>
              </a:rPr>
              <a:t>wide</a:t>
            </a:r>
            <a:r>
              <a:rPr sz="3200" dirty="0">
                <a:latin typeface="Arial"/>
                <a:cs typeface="Arial"/>
              </a:rPr>
              <a:t> assessments  allow students to demonstrate what they know and  can do."</a:t>
            </a:r>
          </a:p>
          <a:p>
            <a:pPr>
              <a:lnSpc>
                <a:spcPct val="100000"/>
              </a:lnSpc>
            </a:pPr>
            <a:endParaRPr sz="4000" dirty="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tabLst>
                <a:tab pos="4517390" algn="l"/>
              </a:tabLst>
            </a:pPr>
            <a:r>
              <a:rPr sz="3200" dirty="0">
                <a:latin typeface="Arial"/>
                <a:cs typeface="Arial"/>
              </a:rPr>
              <a:t>Educators are obligated to provide students with opportunities to demonstrate their knowledge and skills fairly and accurate</a:t>
            </a:r>
            <a:r>
              <a:rPr lang="en-US" sz="3200" dirty="0">
                <a:latin typeface="Arial"/>
                <a:cs typeface="Arial"/>
              </a:rPr>
              <a:t>l</a:t>
            </a:r>
            <a:r>
              <a:rPr sz="3200" dirty="0">
                <a:latin typeface="Arial"/>
                <a:cs typeface="Arial"/>
              </a:rPr>
              <a:t>y.</a:t>
            </a:r>
            <a:r>
              <a:rPr lang="en-US" sz="320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Educators involved with state assessments must conduct testing in a fair and  ethical manner.</a:t>
            </a: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569195" y="4562855"/>
            <a:ext cx="1952244" cy="195681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8158" y="574370"/>
            <a:ext cx="4034841" cy="6892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Assessments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8157" y="1735912"/>
            <a:ext cx="9897161" cy="4199098"/>
          </a:xfrm>
          <a:prstGeom prst="rect">
            <a:avLst/>
          </a:prstGeom>
        </p:spPr>
        <p:txBody>
          <a:bodyPr vert="horz" wrap="square" lIns="0" tIns="81280" rIns="0" bIns="0" rtlCol="0">
            <a:spAutoFit/>
          </a:bodyPr>
          <a:lstStyle/>
          <a:p>
            <a:pPr marL="12700" marR="5080">
              <a:lnSpc>
                <a:spcPts val="4320"/>
              </a:lnSpc>
              <a:spcBef>
                <a:spcPts val="640"/>
              </a:spcBef>
            </a:pPr>
            <a:r>
              <a:rPr sz="4000" dirty="0">
                <a:latin typeface="Arial"/>
                <a:cs typeface="Arial"/>
              </a:rPr>
              <a:t>State</a:t>
            </a:r>
            <a:r>
              <a:rPr lang="en-US" sz="4000" dirty="0">
                <a:latin typeface="Arial"/>
                <a:cs typeface="Arial"/>
              </a:rPr>
              <a:t>wide</a:t>
            </a:r>
            <a:r>
              <a:rPr sz="4000" dirty="0">
                <a:latin typeface="Arial"/>
                <a:cs typeface="Arial"/>
              </a:rPr>
              <a:t> assessments require that educators adhere to all ethical practices and procedures as outlined in  this policy.</a:t>
            </a: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4400" dirty="0">
              <a:latin typeface="Arial"/>
              <a:cs typeface="Arial"/>
            </a:endParaRPr>
          </a:p>
          <a:p>
            <a:pPr marL="12700" marR="688340">
              <a:lnSpc>
                <a:spcPct val="95700"/>
              </a:lnSpc>
            </a:pPr>
            <a:r>
              <a:rPr sz="4000" dirty="0">
                <a:latin typeface="Arial"/>
                <a:cs typeface="Arial"/>
              </a:rPr>
              <a:t>With the variety of assessments, how do I know what “state</a:t>
            </a:r>
            <a:r>
              <a:rPr lang="en-US" sz="4000" dirty="0">
                <a:latin typeface="Arial"/>
                <a:cs typeface="Arial"/>
              </a:rPr>
              <a:t>wide</a:t>
            </a:r>
            <a:r>
              <a:rPr sz="4000" dirty="0">
                <a:latin typeface="Arial"/>
                <a:cs typeface="Arial"/>
              </a:rPr>
              <a:t> assessments” are covered </a:t>
            </a:r>
            <a:r>
              <a:rPr lang="en-US" sz="4000" dirty="0">
                <a:latin typeface="Arial"/>
                <a:cs typeface="Arial"/>
              </a:rPr>
              <a:t>under</a:t>
            </a:r>
            <a:r>
              <a:rPr sz="4000" dirty="0">
                <a:latin typeface="Arial"/>
                <a:cs typeface="Arial"/>
              </a:rPr>
              <a:t> this  policy?</a:t>
            </a: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094976" y="4809744"/>
            <a:ext cx="1755648" cy="176479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8158" y="574370"/>
            <a:ext cx="7159042" cy="6892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dirty="0"/>
              <a:t>Mandated Assessments</a:t>
            </a:r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918158" y="1750682"/>
            <a:ext cx="9103665" cy="4750788"/>
          </a:xfrm>
          <a:prstGeom prst="rect">
            <a:avLst/>
          </a:prstGeom>
        </p:spPr>
        <p:txBody>
          <a:bodyPr vert="horz" wrap="square" lIns="0" tIns="4572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360"/>
              </a:spcBef>
              <a:buChar char="•"/>
              <a:tabLst>
                <a:tab pos="241300" algn="l"/>
              </a:tabLst>
            </a:pPr>
            <a:r>
              <a:rPr sz="3200" dirty="0">
                <a:latin typeface="Arial"/>
                <a:cs typeface="Arial"/>
              </a:rPr>
              <a:t>State</a:t>
            </a:r>
            <a:r>
              <a:rPr lang="en-US" sz="3200" dirty="0">
                <a:latin typeface="Arial"/>
                <a:cs typeface="Arial"/>
              </a:rPr>
              <a:t>wide</a:t>
            </a:r>
            <a:r>
              <a:rPr sz="3200" dirty="0">
                <a:latin typeface="Arial"/>
                <a:cs typeface="Arial"/>
              </a:rPr>
              <a:t> assessments are…</a:t>
            </a:r>
          </a:p>
          <a:p>
            <a:pPr marL="698500" lvl="1" indent="-229235">
              <a:lnSpc>
                <a:spcPct val="100000"/>
              </a:lnSpc>
              <a:spcBef>
                <a:spcPts val="235"/>
              </a:spcBef>
              <a:buChar char="•"/>
              <a:tabLst>
                <a:tab pos="699135" algn="l"/>
              </a:tabLst>
            </a:pPr>
            <a:r>
              <a:rPr sz="2800" dirty="0">
                <a:latin typeface="Arial"/>
                <a:cs typeface="Arial"/>
              </a:rPr>
              <a:t>Federally</a:t>
            </a:r>
            <a:r>
              <a:rPr lang="en-US" sz="2800" dirty="0">
                <a:latin typeface="Arial"/>
                <a:cs typeface="Arial"/>
              </a:rPr>
              <a:t>-</a:t>
            </a:r>
            <a:r>
              <a:rPr sz="2800" dirty="0">
                <a:latin typeface="Arial"/>
                <a:cs typeface="Arial"/>
              </a:rPr>
              <a:t>mandated,</a:t>
            </a:r>
          </a:p>
          <a:p>
            <a:pPr marL="698500" lvl="1" indent="-229235">
              <a:lnSpc>
                <a:spcPct val="100000"/>
              </a:lnSpc>
              <a:spcBef>
                <a:spcPts val="204"/>
              </a:spcBef>
              <a:buChar char="•"/>
              <a:tabLst>
                <a:tab pos="699135" algn="l"/>
              </a:tabLst>
            </a:pPr>
            <a:r>
              <a:rPr sz="2800" dirty="0">
                <a:latin typeface="Arial"/>
                <a:cs typeface="Arial"/>
              </a:rPr>
              <a:t>State</a:t>
            </a:r>
            <a:r>
              <a:rPr lang="en-US" sz="2800" dirty="0">
                <a:latin typeface="Arial"/>
                <a:cs typeface="Arial"/>
              </a:rPr>
              <a:t>-</a:t>
            </a:r>
            <a:r>
              <a:rPr sz="2800" dirty="0">
                <a:latin typeface="Arial"/>
                <a:cs typeface="Arial"/>
              </a:rPr>
              <a:t>mandated, and/or</a:t>
            </a:r>
          </a:p>
          <a:p>
            <a:pPr marL="698500" marR="5080" lvl="1" indent="-229235">
              <a:lnSpc>
                <a:spcPts val="2990"/>
              </a:lnSpc>
              <a:spcBef>
                <a:spcPts val="545"/>
              </a:spcBef>
              <a:buChar char="•"/>
              <a:tabLst>
                <a:tab pos="699135" algn="l"/>
              </a:tabLst>
            </a:pPr>
            <a:r>
              <a:rPr sz="2800" dirty="0">
                <a:latin typeface="Arial"/>
                <a:cs typeface="Arial"/>
              </a:rPr>
              <a:t>Require the use of a state</a:t>
            </a:r>
            <a:r>
              <a:rPr lang="en-US" sz="2800" dirty="0">
                <a:latin typeface="Arial"/>
                <a:cs typeface="Arial"/>
              </a:rPr>
              <a:t>wide</a:t>
            </a:r>
            <a:r>
              <a:rPr sz="2800" dirty="0">
                <a:latin typeface="Arial"/>
                <a:cs typeface="Arial"/>
              </a:rPr>
              <a:t> assessment system or software that is  provided or paid for by the state</a:t>
            </a:r>
          </a:p>
          <a:p>
            <a:pPr marL="12700">
              <a:lnSpc>
                <a:spcPct val="100000"/>
              </a:lnSpc>
              <a:spcBef>
                <a:spcPts val="1914"/>
              </a:spcBef>
              <a:tabLst>
                <a:tab pos="5857240" algn="l"/>
              </a:tabLst>
            </a:pPr>
            <a:r>
              <a:rPr sz="3200" dirty="0">
                <a:latin typeface="Arial"/>
                <a:cs typeface="Arial"/>
              </a:rPr>
              <a:t>That’s great, but give me specifics.	What are they?</a:t>
            </a:r>
          </a:p>
          <a:p>
            <a:pPr marL="469900" marR="732155">
              <a:lnSpc>
                <a:spcPts val="3210"/>
              </a:lnSpc>
              <a:spcBef>
                <a:spcPts val="285"/>
              </a:spcBef>
            </a:pPr>
            <a:r>
              <a:rPr sz="2800" dirty="0">
                <a:latin typeface="Arial"/>
                <a:cs typeface="Arial"/>
              </a:rPr>
              <a:t>Take a look at the Assessment and Accountability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sz="2800" dirty="0">
                <a:uFill>
                  <a:solidFill>
                    <a:srgbClr val="0461C1"/>
                  </a:solidFill>
                </a:uFill>
                <a:latin typeface="Arial"/>
                <a:cs typeface="Arial"/>
              </a:rPr>
              <a:t>webpages</a:t>
            </a:r>
            <a:r>
              <a:rPr lang="en-US" sz="2800" dirty="0">
                <a:uFill>
                  <a:solidFill>
                    <a:srgbClr val="0461C1"/>
                  </a:solidFill>
                </a:uFill>
                <a:latin typeface="Arial"/>
                <a:cs typeface="Arial"/>
              </a:rPr>
              <a:t> - </a:t>
            </a:r>
            <a:r>
              <a:rPr lang="en-US" sz="2400" dirty="0">
                <a:latin typeface="Arial"/>
                <a:cs typeface="Arial"/>
                <a:hlinkClick r:id="rId2"/>
              </a:rPr>
              <a:t>https://www.schools.utah.gov/assessment/assessments</a:t>
            </a:r>
            <a:endParaRPr sz="2400" dirty="0">
              <a:latin typeface="Arial"/>
              <a:cs typeface="Arial"/>
            </a:endParaRPr>
          </a:p>
        </p:txBody>
      </p:sp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021823" y="4672584"/>
            <a:ext cx="1952244" cy="196138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55091" y="574370"/>
            <a:ext cx="9889109" cy="6892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1" dirty="0">
                <a:latin typeface="Arial"/>
                <a:cs typeface="Arial"/>
              </a:rPr>
              <a:t>State Assessments</a:t>
            </a:r>
            <a:r>
              <a:rPr dirty="0"/>
              <a:t>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55091" y="1600150"/>
            <a:ext cx="9166732" cy="3924151"/>
          </a:xfrm>
          <a:prstGeom prst="rect">
            <a:avLst/>
          </a:prstGeom>
        </p:spPr>
        <p:txBody>
          <a:bodyPr vert="horz" wrap="square" lIns="0" tIns="45720" rIns="0" bIns="0" rtlCol="0">
            <a:spAutoFit/>
          </a:bodyPr>
          <a:lstStyle/>
          <a:p>
            <a:pPr marL="698500" lvl="1" indent="-229235">
              <a:spcBef>
                <a:spcPts val="235"/>
              </a:spcBef>
              <a:buChar char="•"/>
              <a:tabLst>
                <a:tab pos="699135" algn="l"/>
              </a:tabLst>
            </a:pPr>
            <a:r>
              <a:rPr sz="2800" dirty="0">
                <a:latin typeface="Arial"/>
                <a:cs typeface="Arial"/>
              </a:rPr>
              <a:t>AAPPL for DLI (not foreign language testing)</a:t>
            </a:r>
          </a:p>
          <a:p>
            <a:pPr marL="698500" lvl="1" indent="-229235">
              <a:buChar char="•"/>
              <a:tabLst>
                <a:tab pos="699135" algn="l"/>
              </a:tabLst>
            </a:pPr>
            <a:r>
              <a:rPr sz="2800" dirty="0" err="1">
                <a:latin typeface="Arial"/>
                <a:cs typeface="Arial"/>
              </a:rPr>
              <a:t>Acadience</a:t>
            </a:r>
            <a:r>
              <a:rPr sz="2800" dirty="0">
                <a:latin typeface="Arial"/>
                <a:cs typeface="Arial"/>
              </a:rPr>
              <a:t> Reading</a:t>
            </a:r>
            <a:endParaRPr lang="en-US" sz="2800" dirty="0">
              <a:latin typeface="Arial"/>
              <a:cs typeface="Arial"/>
            </a:endParaRPr>
          </a:p>
          <a:p>
            <a:pPr marL="698500" lvl="1" indent="-229235">
              <a:buChar char="•"/>
              <a:tabLst>
                <a:tab pos="699135" algn="l"/>
              </a:tabLst>
            </a:pPr>
            <a:r>
              <a:rPr lang="en-US" sz="2800" dirty="0" err="1">
                <a:latin typeface="Arial"/>
                <a:cs typeface="Arial"/>
              </a:rPr>
              <a:t>Acadience</a:t>
            </a:r>
            <a:r>
              <a:rPr lang="en-US" sz="2800" dirty="0">
                <a:latin typeface="Arial"/>
                <a:cs typeface="Arial"/>
              </a:rPr>
              <a:t> Math</a:t>
            </a:r>
            <a:endParaRPr sz="2800" dirty="0">
              <a:latin typeface="Arial"/>
              <a:cs typeface="Arial"/>
            </a:endParaRPr>
          </a:p>
          <a:p>
            <a:pPr marL="698500" lvl="1" indent="-229235">
              <a:buChar char="•"/>
              <a:tabLst>
                <a:tab pos="699135" algn="l"/>
              </a:tabLst>
            </a:pPr>
            <a:r>
              <a:rPr sz="2800" dirty="0">
                <a:latin typeface="Arial"/>
                <a:cs typeface="Arial"/>
              </a:rPr>
              <a:t>ACT (11th grade administration)</a:t>
            </a:r>
          </a:p>
          <a:p>
            <a:pPr marL="698500" lvl="1" indent="-229235">
              <a:buChar char="•"/>
              <a:tabLst>
                <a:tab pos="699135" algn="l"/>
              </a:tabLst>
            </a:pPr>
            <a:r>
              <a:rPr sz="2800" dirty="0">
                <a:latin typeface="Arial"/>
                <a:cs typeface="Arial"/>
              </a:rPr>
              <a:t>Civics Test (required for graduation)</a:t>
            </a:r>
          </a:p>
          <a:p>
            <a:pPr marL="698500" lvl="1" indent="-229235">
              <a:buChar char="•"/>
              <a:tabLst>
                <a:tab pos="699135" algn="l"/>
              </a:tabLst>
            </a:pPr>
            <a:r>
              <a:rPr sz="2800" dirty="0">
                <a:latin typeface="Arial"/>
                <a:cs typeface="Arial"/>
              </a:rPr>
              <a:t>DLM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(alternate test to RISE and UA+)</a:t>
            </a:r>
          </a:p>
          <a:p>
            <a:pPr marL="698500" lvl="1" indent="-229235">
              <a:buChar char="•"/>
              <a:tabLst>
                <a:tab pos="699135" algn="l"/>
              </a:tabLst>
            </a:pPr>
            <a:r>
              <a:rPr lang="en-US" sz="2800" dirty="0">
                <a:latin typeface="Arial"/>
                <a:cs typeface="Arial"/>
              </a:rPr>
              <a:t>Preschool</a:t>
            </a:r>
            <a:r>
              <a:rPr sz="2800" dirty="0">
                <a:latin typeface="Arial"/>
                <a:cs typeface="Arial"/>
              </a:rPr>
              <a:t> Entry and Exit Profile (</a:t>
            </a:r>
            <a:r>
              <a:rPr lang="en-US" sz="2800" dirty="0">
                <a:latin typeface="Arial"/>
                <a:cs typeface="Arial"/>
              </a:rPr>
              <a:t>P</a:t>
            </a:r>
            <a:r>
              <a:rPr sz="2800" dirty="0">
                <a:latin typeface="Arial"/>
                <a:cs typeface="Arial"/>
              </a:rPr>
              <a:t>EEP)</a:t>
            </a:r>
          </a:p>
          <a:p>
            <a:pPr marL="698500" lvl="1" indent="-229235">
              <a:buChar char="•"/>
              <a:tabLst>
                <a:tab pos="699135" algn="l"/>
              </a:tabLst>
            </a:pPr>
            <a:r>
              <a:rPr sz="2800" dirty="0">
                <a:latin typeface="Arial"/>
                <a:cs typeface="Arial"/>
              </a:rPr>
              <a:t>RISE</a:t>
            </a:r>
          </a:p>
          <a:p>
            <a:pPr marL="698500" lvl="1" indent="-229235">
              <a:buChar char="•"/>
              <a:tabLst>
                <a:tab pos="699135" algn="l"/>
              </a:tabLst>
            </a:pPr>
            <a:r>
              <a:rPr sz="2800" dirty="0">
                <a:latin typeface="Arial"/>
                <a:cs typeface="Arial"/>
              </a:rPr>
              <a:t>Utah Aspire Plus</a:t>
            </a: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021823" y="4672584"/>
            <a:ext cx="1952244" cy="196138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55091" y="574370"/>
            <a:ext cx="9889109" cy="6892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1" dirty="0">
                <a:latin typeface="Arial"/>
                <a:cs typeface="Arial"/>
              </a:rPr>
              <a:t>Federal Assessments</a:t>
            </a:r>
            <a:r>
              <a:rPr dirty="0"/>
              <a:t>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55091" y="2362200"/>
            <a:ext cx="9166732" cy="841256"/>
          </a:xfrm>
          <a:prstGeom prst="rect">
            <a:avLst/>
          </a:prstGeom>
        </p:spPr>
        <p:txBody>
          <a:bodyPr vert="horz" wrap="square" lIns="0" tIns="45720" rIns="0" bIns="0" rtlCol="0">
            <a:spAutoFit/>
          </a:bodyPr>
          <a:lstStyle/>
          <a:p>
            <a:pPr marL="698500" lvl="1" indent="-229235">
              <a:lnSpc>
                <a:spcPts val="2990"/>
              </a:lnSpc>
              <a:buChar char="•"/>
              <a:tabLst>
                <a:tab pos="699135" algn="l"/>
              </a:tabLst>
            </a:pPr>
            <a:r>
              <a:rPr sz="2800" dirty="0">
                <a:latin typeface="Arial"/>
                <a:cs typeface="Arial"/>
              </a:rPr>
              <a:t>NAEP (selected schools only)</a:t>
            </a:r>
          </a:p>
          <a:p>
            <a:pPr marL="698500" lvl="1" indent="-229235">
              <a:lnSpc>
                <a:spcPts val="3175"/>
              </a:lnSpc>
              <a:buChar char="•"/>
              <a:tabLst>
                <a:tab pos="699135" algn="l"/>
              </a:tabLst>
            </a:pPr>
            <a:r>
              <a:rPr sz="2800" dirty="0">
                <a:latin typeface="Arial"/>
                <a:cs typeface="Arial"/>
              </a:rPr>
              <a:t>WIDA</a:t>
            </a:r>
            <a:r>
              <a:rPr lang="en-US" sz="2800" dirty="0">
                <a:latin typeface="Arial"/>
                <a:cs typeface="Arial"/>
              </a:rPr>
              <a:t> ACCESS</a:t>
            </a:r>
            <a:r>
              <a:rPr sz="2800" dirty="0">
                <a:latin typeface="Arial"/>
                <a:cs typeface="Arial"/>
              </a:rPr>
              <a:t> (</a:t>
            </a:r>
            <a:r>
              <a:rPr lang="en-US" sz="2800" dirty="0">
                <a:latin typeface="Arial"/>
                <a:cs typeface="Arial"/>
              </a:rPr>
              <a:t>for </a:t>
            </a:r>
            <a:r>
              <a:rPr sz="2800" dirty="0">
                <a:latin typeface="Arial"/>
                <a:cs typeface="Arial"/>
              </a:rPr>
              <a:t>students receiving </a:t>
            </a:r>
            <a:r>
              <a:rPr lang="en-US" sz="2800" dirty="0">
                <a:latin typeface="Arial"/>
                <a:cs typeface="Arial"/>
              </a:rPr>
              <a:t>M</a:t>
            </a:r>
            <a:r>
              <a:rPr sz="2800" dirty="0">
                <a:latin typeface="Arial"/>
                <a:cs typeface="Arial"/>
              </a:rPr>
              <a:t>L services)</a:t>
            </a: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021823" y="4672584"/>
            <a:ext cx="1952244" cy="1961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5197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855091" y="1600150"/>
            <a:ext cx="9166732" cy="1523494"/>
          </a:xfrm>
          <a:prstGeom prst="rect">
            <a:avLst/>
          </a:prstGeom>
        </p:spPr>
        <p:txBody>
          <a:bodyPr vert="horz" wrap="square" lIns="0" tIns="45720" rIns="0" bIns="0" rtlCol="0">
            <a:spAutoFit/>
          </a:bodyPr>
          <a:lstStyle/>
          <a:p>
            <a:pPr marL="12065">
              <a:lnSpc>
                <a:spcPct val="100000"/>
              </a:lnSpc>
              <a:spcBef>
                <a:spcPts val="360"/>
              </a:spcBef>
              <a:tabLst>
                <a:tab pos="241935" algn="l"/>
              </a:tabLst>
            </a:pPr>
            <a:r>
              <a:rPr lang="en-US" sz="4800" b="1" dirty="0">
                <a:latin typeface="Arial"/>
                <a:cs typeface="Arial"/>
              </a:rPr>
              <a:t>What about district assessments?</a:t>
            </a:r>
            <a:endParaRPr sz="4800" b="1" dirty="0">
              <a:latin typeface="Arial"/>
              <a:cs typeface="Arial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021823" y="4672584"/>
            <a:ext cx="1952244" cy="1961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283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294</TotalTime>
  <Words>1590</Words>
  <Application>Microsoft Macintosh PowerPoint</Application>
  <PresentationFormat>Widescreen</PresentationFormat>
  <Paragraphs>137</Paragraphs>
  <Slides>30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7" baseType="lpstr">
      <vt:lpstr>Aptos</vt:lpstr>
      <vt:lpstr>Arial</vt:lpstr>
      <vt:lpstr>Arial-BoldItalicMT</vt:lpstr>
      <vt:lpstr>Calibri</vt:lpstr>
      <vt:lpstr>Symbol</vt:lpstr>
      <vt:lpstr>Times New Roman</vt:lpstr>
      <vt:lpstr>Office Theme</vt:lpstr>
      <vt:lpstr>Utah State Board of Education</vt:lpstr>
      <vt:lpstr>Utah’s Standard Test Administration and Testing Ethics Policy for Utah Educators</vt:lpstr>
      <vt:lpstr>Organization of the Policy and Presentation</vt:lpstr>
      <vt:lpstr>Purpose of Testing</vt:lpstr>
      <vt:lpstr>Assessments</vt:lpstr>
      <vt:lpstr>Mandated Assessments</vt:lpstr>
      <vt:lpstr>State Assessments:</vt:lpstr>
      <vt:lpstr>Federal Assessments:</vt:lpstr>
      <vt:lpstr>PowerPoint Presentation</vt:lpstr>
      <vt:lpstr>District Assessments:</vt:lpstr>
      <vt:lpstr>BEFORE Testing: Teaching Practices</vt:lpstr>
      <vt:lpstr>BEFORE Testing: Teaching Practices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AFTER testing - LEAs</vt:lpstr>
      <vt:lpstr>PowerPoint Presentation</vt:lpstr>
      <vt:lpstr>PowerPoint Presentation</vt:lpstr>
      <vt:lpstr>Other things to note about using a student's score as part of a grade:</vt:lpstr>
      <vt:lpstr>After Testing:</vt:lpstr>
      <vt:lpstr>Unethical Testing Practices</vt:lpstr>
      <vt:lpstr>Examples of Unethical Testing Practices</vt:lpstr>
      <vt:lpstr>PowerPoint Presentation</vt:lpstr>
      <vt:lpstr>Jordan District’s Assessment Director</vt:lpstr>
      <vt:lpstr>Testing Ethics Violations Protocol</vt:lpstr>
      <vt:lpstr>Unethical Testing Practices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USBE Standard Test Administration and Testing Ethics Policy</dc:title>
  <dc:creator>Wright, Jared</dc:creator>
  <cp:lastModifiedBy>Ben Jameson</cp:lastModifiedBy>
  <cp:revision>8</cp:revision>
  <dcterms:created xsi:type="dcterms:W3CDTF">2021-07-13T13:19:19Z</dcterms:created>
  <dcterms:modified xsi:type="dcterms:W3CDTF">2024-06-21T16:37:04Z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2018-08-17T00:00:00Z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2021-07-13T00:00:00Z</vt:filetime>
  </property>
</Properties>
</file>